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sldIdLst>
    <p:sldId id="259" r:id="rId5"/>
    <p:sldId id="267" r:id="rId6"/>
    <p:sldId id="268" r:id="rId7"/>
    <p:sldId id="316" r:id="rId8"/>
    <p:sldId id="317" r:id="rId9"/>
    <p:sldId id="318" r:id="rId10"/>
    <p:sldId id="320" r:id="rId11"/>
    <p:sldId id="321" r:id="rId12"/>
    <p:sldId id="327" r:id="rId13"/>
    <p:sldId id="271" r:id="rId14"/>
    <p:sldId id="274" r:id="rId15"/>
    <p:sldId id="275" r:id="rId16"/>
    <p:sldId id="278" r:id="rId17"/>
    <p:sldId id="279" r:id="rId18"/>
    <p:sldId id="280" r:id="rId19"/>
    <p:sldId id="281" r:id="rId20"/>
    <p:sldId id="282" r:id="rId21"/>
    <p:sldId id="283" r:id="rId22"/>
    <p:sldId id="284" r:id="rId23"/>
    <p:sldId id="333" r:id="rId24"/>
    <p:sldId id="285" r:id="rId25"/>
    <p:sldId id="287" r:id="rId26"/>
    <p:sldId id="288" r:id="rId27"/>
    <p:sldId id="293" r:id="rId28"/>
    <p:sldId id="334" r:id="rId29"/>
    <p:sldId id="296" r:id="rId30"/>
    <p:sldId id="301" r:id="rId31"/>
    <p:sldId id="302" r:id="rId32"/>
    <p:sldId id="305" r:id="rId33"/>
    <p:sldId id="306" r:id="rId34"/>
    <p:sldId id="303" r:id="rId35"/>
    <p:sldId id="304" r:id="rId36"/>
    <p:sldId id="335" r:id="rId37"/>
    <p:sldId id="308" r:id="rId38"/>
    <p:sldId id="341" r:id="rId39"/>
    <p:sldId id="342" r:id="rId40"/>
    <p:sldId id="336" r:id="rId41"/>
    <p:sldId id="31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ase 1 Week 1" id="{E565D621-3968-4E1C-A65A-4C314F87EE41}">
          <p14:sldIdLst>
            <p14:sldId id="259"/>
          </p14:sldIdLst>
        </p14:section>
        <p14:section name="Welcome to Company Program" id="{199B80D8-949A-4CD7-9835-7B09F61C011D}">
          <p14:sldIdLst/>
        </p14:section>
        <p14:section name="Introductions &amp; Ice Breakers" id="{DE0F9E02-BD33-43BF-AFD5-955A82CD4470}">
          <p14:sldIdLst/>
        </p14:section>
        <p14:section name="Administration &amp; Housekeeping" id="{86B2967F-559F-4D65-B651-EC029BCAEE66}">
          <p14:sldIdLst>
            <p14:sldId id="267"/>
            <p14:sldId id="268"/>
            <p14:sldId id="316"/>
            <p14:sldId id="317"/>
            <p14:sldId id="318"/>
            <p14:sldId id="320"/>
            <p14:sldId id="321"/>
          </p14:sldIdLst>
        </p14:section>
        <p14:section name="Overview of Company Program" id="{EEFBE734-DC36-41D0-B03E-DB77F85D1433}">
          <p14:sldIdLst>
            <p14:sldId id="327"/>
            <p14:sldId id="271"/>
            <p14:sldId id="274"/>
            <p14:sldId id="275"/>
            <p14:sldId id="278"/>
            <p14:sldId id="279"/>
            <p14:sldId id="280"/>
            <p14:sldId id="281"/>
            <p14:sldId id="282"/>
            <p14:sldId id="283"/>
            <p14:sldId id="284"/>
          </p14:sldIdLst>
        </p14:section>
        <p14:section name="Pitching &amp; Brainstorming" id="{A5AF9FD4-9502-4700-B51B-5BD547D21B2F}">
          <p14:sldIdLst>
            <p14:sldId id="333"/>
            <p14:sldId id="285"/>
            <p14:sldId id="287"/>
            <p14:sldId id="288"/>
            <p14:sldId id="293"/>
          </p14:sldIdLst>
        </p14:section>
        <p14:section name="Product &amp; Service Research Assignment" id="{50F6D53C-02DC-479F-BF00-81468B2BDFC1}">
          <p14:sldIdLst>
            <p14:sldId id="334"/>
            <p14:sldId id="296"/>
            <p14:sldId id="301"/>
            <p14:sldId id="302"/>
            <p14:sldId id="305"/>
            <p14:sldId id="306"/>
            <p14:sldId id="303"/>
            <p14:sldId id="304"/>
          </p14:sldIdLst>
        </p14:section>
        <p14:section name="Product &amp; Service Guidelines" id="{11B9090A-D15F-4926-9E84-989A6FF98DFE}">
          <p14:sldIdLst>
            <p14:sldId id="335"/>
            <p14:sldId id="308"/>
          </p14:sldIdLst>
        </p14:section>
        <p14:section name="Resiliency Modules" id="{0FAC38A5-8E41-400F-B17A-D32C423A7658}">
          <p14:sldIdLst>
            <p14:sldId id="341"/>
            <p14:sldId id="342"/>
          </p14:sldIdLst>
        </p14:section>
        <p14:section name="Questions &amp; Wrap Up" id="{3FA24200-E876-4AAD-A0CD-A770562A1BBD}">
          <p14:sldIdLst>
            <p14:sldId id="336"/>
            <p14:sldId id="310"/>
          </p14:sldIdLst>
        </p14:section>
      </p14:section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20D8D4-F8E6-CAA8-D1D4-4C8FDCC121FB}" name="Emily Pretzlaff" initials="EP" userId="S::epretzlaff@jacanada.org::1a10b1fd-1aca-46ec-af12-a7cb0e66498c" providerId="AD"/>
  <p188:author id="{3CF3DBFD-B2D7-6D31-FFB7-89353B3139BE}" name="Jennifer James" initials="JJ" userId="S::jjames@jacanada.org::4f37fda8-0366-4266-bdd5-bef169fdb7b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08B"/>
    <a:srgbClr val="008B9C"/>
    <a:srgbClr val="E3E24F"/>
    <a:srgbClr val="22404D"/>
    <a:srgbClr val="285F74"/>
    <a:srgbClr val="99D9DF"/>
    <a:srgbClr val="00C0CA"/>
    <a:srgbClr val="00A0AF"/>
    <a:srgbClr val="8FC440"/>
    <a:srgbClr val="007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74B5F5-2723-44EF-A4F2-FA88DFFDC50E}" v="140" dt="2026-01-15T03:58:20.5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AB59E-DEAF-EC42-AACC-760E2BDA85C8}" type="datetimeFigureOut">
              <a:rPr lang="en-US" smtClean="0"/>
              <a:t>1/14/2026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85358-D601-7D46-9F3D-398F8A79E014}" type="slidenum">
              <a:rPr lang="en-US" smtClean="0"/>
              <a:t>‹#›</a:t>
            </a:fld>
            <a:endParaRPr lang="en-US"/>
          </a:p>
        </p:txBody>
      </p:sp>
    </p:spTree>
    <p:extLst>
      <p:ext uri="{BB962C8B-B14F-4D97-AF65-F5344CB8AC3E}">
        <p14:creationId xmlns:p14="http://schemas.microsoft.com/office/powerpoint/2010/main" val="348581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hbr.org/2015/06/assessment-whats-your-leadership-styl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21E2D-6CF6-1B01-2D69-0849355D1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F723C6-8657-FA6D-AFF8-7B9F8D499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5261F-F309-993D-B7D1-3369AB6A9D25}"/>
              </a:ext>
            </a:extLst>
          </p:cNvPr>
          <p:cNvSpPr>
            <a:spLocks noGrp="1"/>
          </p:cNvSpPr>
          <p:nvPr>
            <p:ph type="body" idx="1"/>
          </p:nvPr>
        </p:nvSpPr>
        <p:spPr/>
        <p:txBody>
          <a:bodyPr/>
          <a:lstStyle/>
          <a:p>
            <a:r>
              <a:rPr lang="en-CA" b="1"/>
              <a:t>Administration and housekeeping (15 min)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In Charters with pre-registration, students will likely have received a welcome package from the local Charter.</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pre-registration was not done or you have new students, inform them that the JA Canada Welcome Package is available in the student section on the JA Campus.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Ensure that all students are on the attendance list with a valid email address to allow the Program Manager to contact them after the session with information regarding the JA Campus.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Let students know that they are required to have their parents sign the Parent and Media Consent Form to participate in the program. Connect with your local Charter on their preferred process (online or paper) for collecting the form. </a:t>
            </a:r>
          </a:p>
          <a:p>
            <a:pPr marL="171450" indent="-171450" algn="l">
              <a:buFont typeface="Arial" panose="020B0604020202020204" pitchFamily="34" charset="0"/>
              <a:buChar char="•"/>
            </a:pPr>
            <a:r>
              <a:rPr lang="en-US" b="0" i="0">
                <a:solidFill>
                  <a:srgbClr val="373A3C"/>
                </a:solidFill>
                <a:effectLst/>
                <a:latin typeface="Work Sans" pitchFamily="2" charset="0"/>
              </a:rPr>
              <a:t>Review any housekeeping rules for your meetings - this may include important notes regarding your meeting space (rules on bringing food/drinks, where the restrooms are, restricted areas, etc.) and if you’re meeting virtually, how chat and other functions work within the virtual meeting platform you are using, etc. </a:t>
            </a:r>
          </a:p>
          <a:p>
            <a:pPr marL="171450" indent="-171450" algn="l">
              <a:buFont typeface="Arial" panose="020B0604020202020204" pitchFamily="34" charset="0"/>
              <a:buChar char="•"/>
            </a:pPr>
            <a:r>
              <a:rPr lang="en-US" b="0" i="0">
                <a:solidFill>
                  <a:srgbClr val="373A3C"/>
                </a:solidFill>
                <a:effectLst/>
                <a:latin typeface="Work Sans" pitchFamily="2" charset="0"/>
              </a:rPr>
              <a:t>You will determine as a team your group norms in your next meeting but for now set the rules and expectations for your first meeting to ensure it goes smoothly. </a:t>
            </a:r>
          </a:p>
          <a:p>
            <a:pPr marL="171450" indent="-171450" algn="l">
              <a:buFont typeface="Arial" panose="020B0604020202020204" pitchFamily="34" charset="0"/>
              <a:buChar char="•"/>
            </a:pPr>
            <a:r>
              <a:rPr lang="en-US" b="0" i="0">
                <a:solidFill>
                  <a:srgbClr val="373A3C"/>
                </a:solidFill>
                <a:effectLst/>
                <a:latin typeface="Work Sans" pitchFamily="2" charset="0"/>
              </a:rPr>
              <a:t>You may also want to establish and clarify contact methods and hours for advisors: let your students know the preferred way for students to communicate with you (i.e. email address, phone number) as well as the best days and times to reach you. You may want to set expectations for students up front as to your response time (i.e. if they email you that evening, they should wait 1 to 2 business days before following up for a response, etc.)</a:t>
            </a:r>
          </a:p>
          <a:p>
            <a:pPr marL="171450" indent="-171450" algn="l">
              <a:buFont typeface="Arial" panose="020B0604020202020204" pitchFamily="34" charset="0"/>
              <a:buChar char="•"/>
            </a:pPr>
            <a:r>
              <a:rPr lang="en-US" b="0" i="0">
                <a:solidFill>
                  <a:srgbClr val="373A3C"/>
                </a:solidFill>
                <a:effectLst/>
                <a:latin typeface="Work Sans" pitchFamily="2" charset="0"/>
              </a:rPr>
              <a:t>Share any other rules or guidelines that will help set students and yourself up for success. </a:t>
            </a:r>
          </a:p>
          <a:p>
            <a:endParaRPr lang="en-US">
              <a:cs typeface="Calibri"/>
            </a:endParaRPr>
          </a:p>
          <a:p>
            <a:endParaRPr lang="en-US">
              <a:cs typeface="Calibri"/>
            </a:endParaRPr>
          </a:p>
          <a:p>
            <a:endParaRPr lang="en-US"/>
          </a:p>
        </p:txBody>
      </p:sp>
      <p:sp>
        <p:nvSpPr>
          <p:cNvPr id="4" name="Slide Number Placeholder 3">
            <a:extLst>
              <a:ext uri="{FF2B5EF4-FFF2-40B4-BE49-F238E27FC236}">
                <a16:creationId xmlns:a16="http://schemas.microsoft.com/office/drawing/2014/main" id="{E4AF5078-0410-74F1-E63F-C49D0CB89297}"/>
              </a:ext>
            </a:extLst>
          </p:cNvPr>
          <p:cNvSpPr>
            <a:spLocks noGrp="1"/>
          </p:cNvSpPr>
          <p:nvPr>
            <p:ph type="sldNum" sz="quarter" idx="5"/>
          </p:nvPr>
        </p:nvSpPr>
        <p:spPr/>
        <p:txBody>
          <a:bodyPr/>
          <a:lstStyle/>
          <a:p>
            <a:fld id="{16D85358-D601-7D46-9F3D-398F8A79E014}" type="slidenum">
              <a:rPr lang="en-US" smtClean="0"/>
              <a:t>2</a:t>
            </a:fld>
            <a:endParaRPr lang="en-US"/>
          </a:p>
        </p:txBody>
      </p:sp>
    </p:spTree>
    <p:extLst>
      <p:ext uri="{BB962C8B-B14F-4D97-AF65-F5344CB8AC3E}">
        <p14:creationId xmlns:p14="http://schemas.microsoft.com/office/powerpoint/2010/main" val="1732776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565BF-D347-2023-645E-7EF31B2E15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75412-8BAF-EE62-B0A8-FD002CEC98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6C7DB-C792-C1A2-1C5E-71D86E47253D}"/>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Overview of Company Program (15 min)</a:t>
            </a:r>
          </a:p>
          <a:p>
            <a:pPr marL="171450" indent="-171450">
              <a:buFont typeface="Arial" panose="020B0604020202020204" pitchFamily="34" charset="0"/>
              <a:buChar char="•"/>
            </a:pPr>
            <a:r>
              <a:rPr lang="en-US"/>
              <a:t>More details will be available from your local Charter about these opportunities.</a:t>
            </a:r>
          </a:p>
        </p:txBody>
      </p:sp>
      <p:sp>
        <p:nvSpPr>
          <p:cNvPr id="4" name="Slide Number Placeholder 3">
            <a:extLst>
              <a:ext uri="{FF2B5EF4-FFF2-40B4-BE49-F238E27FC236}">
                <a16:creationId xmlns:a16="http://schemas.microsoft.com/office/drawing/2014/main" id="{08A27484-C4D0-DB36-B843-AF7911F33040}"/>
              </a:ext>
            </a:extLst>
          </p:cNvPr>
          <p:cNvSpPr>
            <a:spLocks noGrp="1"/>
          </p:cNvSpPr>
          <p:nvPr>
            <p:ph type="sldNum" sz="quarter" idx="5"/>
          </p:nvPr>
        </p:nvSpPr>
        <p:spPr/>
        <p:txBody>
          <a:bodyPr/>
          <a:lstStyle/>
          <a:p>
            <a:fld id="{16D85358-D601-7D46-9F3D-398F8A79E014}" type="slidenum">
              <a:rPr lang="en-US" smtClean="0"/>
              <a:t>12</a:t>
            </a:fld>
            <a:endParaRPr lang="en-US"/>
          </a:p>
        </p:txBody>
      </p:sp>
    </p:spTree>
    <p:extLst>
      <p:ext uri="{BB962C8B-B14F-4D97-AF65-F5344CB8AC3E}">
        <p14:creationId xmlns:p14="http://schemas.microsoft.com/office/powerpoint/2010/main" val="473895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B2E87-D904-38AC-CDAF-E8008A6AB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475AF-D39D-D4AA-BE77-B4E847A05D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F957E2-6A62-91B1-64BE-91CB92F1E0B2}"/>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Overview of Company Program (15 min)</a:t>
            </a:r>
          </a:p>
          <a:p>
            <a:pPr marL="171450" indent="-171450">
              <a:buFont typeface="Arial" panose="020B0604020202020204" pitchFamily="34" charset="0"/>
              <a:buChar char="•"/>
            </a:pPr>
            <a:r>
              <a:rPr lang="en-US"/>
              <a:t>Review the product inspiration slides to highlight successful companies from previous JA Company Program students</a:t>
            </a:r>
          </a:p>
          <a:p>
            <a:pPr marL="171450" indent="-171450">
              <a:buFont typeface="Arial" panose="020B0604020202020204" pitchFamily="34" charset="0"/>
              <a:buChar char="•"/>
            </a:pPr>
            <a:r>
              <a:rPr lang="en-US"/>
              <a:t>As you review the slides, encourage students to take inspiration from these ideas</a:t>
            </a:r>
          </a:p>
        </p:txBody>
      </p:sp>
      <p:sp>
        <p:nvSpPr>
          <p:cNvPr id="4" name="Slide Number Placeholder 3">
            <a:extLst>
              <a:ext uri="{FF2B5EF4-FFF2-40B4-BE49-F238E27FC236}">
                <a16:creationId xmlns:a16="http://schemas.microsoft.com/office/drawing/2014/main" id="{8DC7B80E-2ED5-576B-E01B-7E8C207064A8}"/>
              </a:ext>
            </a:extLst>
          </p:cNvPr>
          <p:cNvSpPr>
            <a:spLocks noGrp="1"/>
          </p:cNvSpPr>
          <p:nvPr>
            <p:ph type="sldNum" sz="quarter" idx="5"/>
          </p:nvPr>
        </p:nvSpPr>
        <p:spPr/>
        <p:txBody>
          <a:bodyPr/>
          <a:lstStyle/>
          <a:p>
            <a:fld id="{16D85358-D601-7D46-9F3D-398F8A79E014}" type="slidenum">
              <a:rPr lang="en-US" smtClean="0"/>
              <a:t>13</a:t>
            </a:fld>
            <a:endParaRPr lang="en-US"/>
          </a:p>
        </p:txBody>
      </p:sp>
    </p:spTree>
    <p:extLst>
      <p:ext uri="{BB962C8B-B14F-4D97-AF65-F5344CB8AC3E}">
        <p14:creationId xmlns:p14="http://schemas.microsoft.com/office/powerpoint/2010/main" val="2947879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0676E-3D86-2DE4-AE7A-5D9C0C501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FD866-A031-F5C1-BA29-EE1590CD4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A35C7-22B9-5871-60D5-3A4858115184}"/>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Overview of Company Program (15 min)</a:t>
            </a:r>
          </a:p>
          <a:p>
            <a:pPr marL="171450" indent="-171450">
              <a:buFont typeface="Arial" panose="020B0604020202020204" pitchFamily="34" charset="0"/>
              <a:buChar char="•"/>
            </a:pPr>
            <a:r>
              <a:rPr lang="en-US"/>
              <a:t>Review the product inspiration slides to highlight successful companies from previous JA Company Program students</a:t>
            </a:r>
          </a:p>
          <a:p>
            <a:pPr marL="171450" indent="-171450">
              <a:buFont typeface="Arial" panose="020B0604020202020204" pitchFamily="34" charset="0"/>
              <a:buChar char="•"/>
            </a:pPr>
            <a:r>
              <a:rPr lang="en-US"/>
              <a:t>As you review the slides, encourage students to take inspiration from these ideas</a:t>
            </a:r>
          </a:p>
        </p:txBody>
      </p:sp>
      <p:sp>
        <p:nvSpPr>
          <p:cNvPr id="4" name="Slide Number Placeholder 3">
            <a:extLst>
              <a:ext uri="{FF2B5EF4-FFF2-40B4-BE49-F238E27FC236}">
                <a16:creationId xmlns:a16="http://schemas.microsoft.com/office/drawing/2014/main" id="{482DB8C2-4195-33C2-3AFB-6E75149E3776}"/>
              </a:ext>
            </a:extLst>
          </p:cNvPr>
          <p:cNvSpPr>
            <a:spLocks noGrp="1"/>
          </p:cNvSpPr>
          <p:nvPr>
            <p:ph type="sldNum" sz="quarter" idx="5"/>
          </p:nvPr>
        </p:nvSpPr>
        <p:spPr/>
        <p:txBody>
          <a:bodyPr/>
          <a:lstStyle/>
          <a:p>
            <a:fld id="{16D85358-D601-7D46-9F3D-398F8A79E014}" type="slidenum">
              <a:rPr lang="en-US" smtClean="0"/>
              <a:t>14</a:t>
            </a:fld>
            <a:endParaRPr lang="en-US"/>
          </a:p>
        </p:txBody>
      </p:sp>
    </p:spTree>
    <p:extLst>
      <p:ext uri="{BB962C8B-B14F-4D97-AF65-F5344CB8AC3E}">
        <p14:creationId xmlns:p14="http://schemas.microsoft.com/office/powerpoint/2010/main" val="2481168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17262-556C-F11A-FF42-A3848F373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EABD0-C04C-57F8-FD7A-995EDB7F44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19C8F5-EBCA-265F-9A74-038E76C98793}"/>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Overview of Company Program (15 min)</a:t>
            </a:r>
          </a:p>
          <a:p>
            <a:pPr marL="171450" indent="-171450">
              <a:buFont typeface="Arial" panose="020B0604020202020204" pitchFamily="34" charset="0"/>
              <a:buChar char="•"/>
            </a:pPr>
            <a:r>
              <a:rPr lang="en-US"/>
              <a:t>Review the product inspiration slides to highlight successful companies from previous JA Company Program students</a:t>
            </a:r>
          </a:p>
          <a:p>
            <a:pPr marL="171450" indent="-171450">
              <a:buFont typeface="Arial" panose="020B0604020202020204" pitchFamily="34" charset="0"/>
              <a:buChar char="•"/>
            </a:pPr>
            <a:r>
              <a:rPr lang="en-US"/>
              <a:t>As you review the slides, encourage students to take inspiration from these ideas</a:t>
            </a:r>
          </a:p>
        </p:txBody>
      </p:sp>
      <p:sp>
        <p:nvSpPr>
          <p:cNvPr id="4" name="Slide Number Placeholder 3">
            <a:extLst>
              <a:ext uri="{FF2B5EF4-FFF2-40B4-BE49-F238E27FC236}">
                <a16:creationId xmlns:a16="http://schemas.microsoft.com/office/drawing/2014/main" id="{5CA128EB-FAB1-6BE1-5D9D-270AB1854C0B}"/>
              </a:ext>
            </a:extLst>
          </p:cNvPr>
          <p:cNvSpPr>
            <a:spLocks noGrp="1"/>
          </p:cNvSpPr>
          <p:nvPr>
            <p:ph type="sldNum" sz="quarter" idx="5"/>
          </p:nvPr>
        </p:nvSpPr>
        <p:spPr/>
        <p:txBody>
          <a:bodyPr/>
          <a:lstStyle/>
          <a:p>
            <a:fld id="{16D85358-D601-7D46-9F3D-398F8A79E014}" type="slidenum">
              <a:rPr lang="en-US" smtClean="0"/>
              <a:t>15</a:t>
            </a:fld>
            <a:endParaRPr lang="en-US"/>
          </a:p>
        </p:txBody>
      </p:sp>
    </p:spTree>
    <p:extLst>
      <p:ext uri="{BB962C8B-B14F-4D97-AF65-F5344CB8AC3E}">
        <p14:creationId xmlns:p14="http://schemas.microsoft.com/office/powerpoint/2010/main" val="158024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37213-9D95-9F88-FBAD-8A7E5819A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BCE731-8CB6-B7F0-C9E0-0673D6540E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F27D9D-A9C8-828A-BA66-889B0E868532}"/>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Overview of Company Program (15 min)</a:t>
            </a:r>
          </a:p>
          <a:p>
            <a:pPr marL="171450" indent="-171450">
              <a:buFont typeface="Arial" panose="020B0604020202020204" pitchFamily="34" charset="0"/>
              <a:buChar char="•"/>
            </a:pPr>
            <a:r>
              <a:rPr lang="en-US"/>
              <a:t>Review the product inspiration slides to highlight successful companies from previous JA Company Program students</a:t>
            </a:r>
          </a:p>
          <a:p>
            <a:pPr marL="171450" indent="-171450">
              <a:buFont typeface="Arial" panose="020B0604020202020204" pitchFamily="34" charset="0"/>
              <a:buChar char="•"/>
            </a:pPr>
            <a:r>
              <a:rPr lang="en-US"/>
              <a:t>As you review the slides, encourage students to take inspiration from these ideas</a:t>
            </a:r>
          </a:p>
        </p:txBody>
      </p:sp>
      <p:sp>
        <p:nvSpPr>
          <p:cNvPr id="4" name="Slide Number Placeholder 3">
            <a:extLst>
              <a:ext uri="{FF2B5EF4-FFF2-40B4-BE49-F238E27FC236}">
                <a16:creationId xmlns:a16="http://schemas.microsoft.com/office/drawing/2014/main" id="{2673D1F4-9145-EBDB-8519-FFA98B1F2E87}"/>
              </a:ext>
            </a:extLst>
          </p:cNvPr>
          <p:cNvSpPr>
            <a:spLocks noGrp="1"/>
          </p:cNvSpPr>
          <p:nvPr>
            <p:ph type="sldNum" sz="quarter" idx="5"/>
          </p:nvPr>
        </p:nvSpPr>
        <p:spPr/>
        <p:txBody>
          <a:bodyPr/>
          <a:lstStyle/>
          <a:p>
            <a:fld id="{16D85358-D601-7D46-9F3D-398F8A79E014}" type="slidenum">
              <a:rPr lang="en-US" smtClean="0"/>
              <a:t>16</a:t>
            </a:fld>
            <a:endParaRPr lang="en-US"/>
          </a:p>
        </p:txBody>
      </p:sp>
    </p:spTree>
    <p:extLst>
      <p:ext uri="{BB962C8B-B14F-4D97-AF65-F5344CB8AC3E}">
        <p14:creationId xmlns:p14="http://schemas.microsoft.com/office/powerpoint/2010/main" val="4181506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87F37-6FF5-83BA-21A0-3401E1E0F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01529-1896-9850-6078-630B3F320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CAB1F-A57C-599E-84BF-99C3AFB0CAAC}"/>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Overview of Company Program (15 min)</a:t>
            </a:r>
          </a:p>
          <a:p>
            <a:pPr marL="171450" indent="-171450">
              <a:buFont typeface="Arial" panose="020B0604020202020204" pitchFamily="34" charset="0"/>
              <a:buChar char="•"/>
            </a:pPr>
            <a:r>
              <a:rPr lang="en-US"/>
              <a:t>Review the product inspiration slides to highlight successful companies from previous JA Company Program students</a:t>
            </a:r>
          </a:p>
          <a:p>
            <a:pPr marL="171450" indent="-171450">
              <a:buFont typeface="Arial" panose="020B0604020202020204" pitchFamily="34" charset="0"/>
              <a:buChar char="•"/>
            </a:pPr>
            <a:r>
              <a:rPr lang="en-US"/>
              <a:t>As you review the slides, encourage students to take inspiration from these ideas</a:t>
            </a:r>
          </a:p>
        </p:txBody>
      </p:sp>
      <p:sp>
        <p:nvSpPr>
          <p:cNvPr id="4" name="Slide Number Placeholder 3">
            <a:extLst>
              <a:ext uri="{FF2B5EF4-FFF2-40B4-BE49-F238E27FC236}">
                <a16:creationId xmlns:a16="http://schemas.microsoft.com/office/drawing/2014/main" id="{969E69F5-4150-211E-5FB2-D2297DE7E297}"/>
              </a:ext>
            </a:extLst>
          </p:cNvPr>
          <p:cNvSpPr>
            <a:spLocks noGrp="1"/>
          </p:cNvSpPr>
          <p:nvPr>
            <p:ph type="sldNum" sz="quarter" idx="5"/>
          </p:nvPr>
        </p:nvSpPr>
        <p:spPr/>
        <p:txBody>
          <a:bodyPr/>
          <a:lstStyle/>
          <a:p>
            <a:fld id="{16D85358-D601-7D46-9F3D-398F8A79E014}" type="slidenum">
              <a:rPr lang="en-US" smtClean="0"/>
              <a:t>17</a:t>
            </a:fld>
            <a:endParaRPr lang="en-US"/>
          </a:p>
        </p:txBody>
      </p:sp>
    </p:spTree>
    <p:extLst>
      <p:ext uri="{BB962C8B-B14F-4D97-AF65-F5344CB8AC3E}">
        <p14:creationId xmlns:p14="http://schemas.microsoft.com/office/powerpoint/2010/main" val="4051225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15360-2ACF-28EC-9C7E-7FAC33C73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A3F76-DA30-6ACF-138B-5FDED61221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07A04E-A145-C4EC-9089-927FBC80DDE5}"/>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Overview of Company Program (15 min)</a:t>
            </a:r>
          </a:p>
          <a:p>
            <a:pPr marL="171450" indent="-171450">
              <a:buFont typeface="Arial" panose="020B0604020202020204" pitchFamily="34" charset="0"/>
              <a:buChar char="•"/>
            </a:pPr>
            <a:r>
              <a:rPr lang="en-US"/>
              <a:t>Review the success stories slides to highlight JA </a:t>
            </a:r>
            <a:r>
              <a:rPr lang="en-US" err="1"/>
              <a:t>Alumini</a:t>
            </a:r>
            <a:r>
              <a:rPr lang="en-US"/>
              <a:t> and companies whose JA Company program experience helped contribute to their future success </a:t>
            </a:r>
          </a:p>
          <a:p>
            <a:pPr marL="171450" indent="-171450">
              <a:buFont typeface="Arial" panose="020B0604020202020204" pitchFamily="34" charset="0"/>
              <a:buChar char="•"/>
            </a:pPr>
            <a:r>
              <a:rPr lang="en-US"/>
              <a:t>The videos on the following slides can help you learn more about their story. </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a:extLst>
              <a:ext uri="{FF2B5EF4-FFF2-40B4-BE49-F238E27FC236}">
                <a16:creationId xmlns:a16="http://schemas.microsoft.com/office/drawing/2014/main" id="{F1337D1A-B309-761C-8CB2-88DB3AD7605A}"/>
              </a:ext>
            </a:extLst>
          </p:cNvPr>
          <p:cNvSpPr>
            <a:spLocks noGrp="1"/>
          </p:cNvSpPr>
          <p:nvPr>
            <p:ph type="sldNum" sz="quarter" idx="5"/>
          </p:nvPr>
        </p:nvSpPr>
        <p:spPr/>
        <p:txBody>
          <a:bodyPr/>
          <a:lstStyle/>
          <a:p>
            <a:fld id="{16D85358-D601-7D46-9F3D-398F8A79E014}" type="slidenum">
              <a:rPr lang="en-US" smtClean="0"/>
              <a:t>18</a:t>
            </a:fld>
            <a:endParaRPr lang="en-US"/>
          </a:p>
        </p:txBody>
      </p:sp>
    </p:spTree>
    <p:extLst>
      <p:ext uri="{BB962C8B-B14F-4D97-AF65-F5344CB8AC3E}">
        <p14:creationId xmlns:p14="http://schemas.microsoft.com/office/powerpoint/2010/main" val="2188279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BC933-BA13-BF6C-1F4B-303EF0DCA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1439CE-E18A-AA83-322B-063516017A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149EB9-D84B-38C3-CB97-A5307AEC7C5E}"/>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Overview of Company Program (15 min)</a:t>
            </a:r>
          </a:p>
          <a:p>
            <a:pPr marL="171450" indent="-171450">
              <a:buFont typeface="Arial" panose="020B0604020202020204" pitchFamily="34" charset="0"/>
              <a:buChar char="•"/>
            </a:pPr>
            <a:r>
              <a:rPr lang="en-US"/>
              <a:t>Review the success stories slides to highlight JA </a:t>
            </a:r>
            <a:r>
              <a:rPr lang="en-US" err="1"/>
              <a:t>Alumini</a:t>
            </a:r>
            <a:r>
              <a:rPr lang="en-US"/>
              <a:t> and companies whose JA Company program experience helped contribute to their future success </a:t>
            </a:r>
          </a:p>
          <a:p>
            <a:pPr marL="171450" indent="-171450">
              <a:buFont typeface="Arial" panose="020B0604020202020204" pitchFamily="34" charset="0"/>
              <a:buChar char="•"/>
            </a:pPr>
            <a:r>
              <a:rPr lang="en-US"/>
              <a:t>If you have returning JA participants, this would be a great time to invite them to share their story</a:t>
            </a:r>
          </a:p>
        </p:txBody>
      </p:sp>
      <p:sp>
        <p:nvSpPr>
          <p:cNvPr id="4" name="Slide Number Placeholder 3">
            <a:extLst>
              <a:ext uri="{FF2B5EF4-FFF2-40B4-BE49-F238E27FC236}">
                <a16:creationId xmlns:a16="http://schemas.microsoft.com/office/drawing/2014/main" id="{410F5A90-209C-9A73-1974-2A1FCB19D0DC}"/>
              </a:ext>
            </a:extLst>
          </p:cNvPr>
          <p:cNvSpPr>
            <a:spLocks noGrp="1"/>
          </p:cNvSpPr>
          <p:nvPr>
            <p:ph type="sldNum" sz="quarter" idx="5"/>
          </p:nvPr>
        </p:nvSpPr>
        <p:spPr/>
        <p:txBody>
          <a:bodyPr/>
          <a:lstStyle/>
          <a:p>
            <a:fld id="{16D85358-D601-7D46-9F3D-398F8A79E014}" type="slidenum">
              <a:rPr lang="en-US" smtClean="0"/>
              <a:t>19</a:t>
            </a:fld>
            <a:endParaRPr lang="en-US"/>
          </a:p>
        </p:txBody>
      </p:sp>
    </p:spTree>
    <p:extLst>
      <p:ext uri="{BB962C8B-B14F-4D97-AF65-F5344CB8AC3E}">
        <p14:creationId xmlns:p14="http://schemas.microsoft.com/office/powerpoint/2010/main" val="827274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Brainstorming and Pitching Activity (60 mins)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This is now the time for students to start critical brainstorming. The key thing is to ensure everyone defers judgment of ideas while in the initial process.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Emphasis that constructive criticism should be respectful and positive, and that it can lead to better ideas overall.</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 are many approaches that this process can take. You may want to focus on ideas to solve a customer need that is of particular interest to the group, or products and services that would apply to an appealing business model. Or perhaps this is simply a “free for all” to discover what the group will gravitate toward.</a:t>
            </a:r>
          </a:p>
          <a:p>
            <a:endParaRPr lang="en-US" b="1"/>
          </a:p>
        </p:txBody>
      </p:sp>
      <p:sp>
        <p:nvSpPr>
          <p:cNvPr id="4" name="Slide Number Placeholder 3"/>
          <p:cNvSpPr>
            <a:spLocks noGrp="1"/>
          </p:cNvSpPr>
          <p:nvPr>
            <p:ph type="sldNum" sz="quarter" idx="5"/>
          </p:nvPr>
        </p:nvSpPr>
        <p:spPr/>
        <p:txBody>
          <a:bodyPr/>
          <a:lstStyle/>
          <a:p>
            <a:fld id="{16D85358-D601-7D46-9F3D-398F8A79E014}" type="slidenum">
              <a:rPr lang="en-US" smtClean="0"/>
              <a:t>21</a:t>
            </a:fld>
            <a:endParaRPr lang="en-US"/>
          </a:p>
        </p:txBody>
      </p:sp>
    </p:spTree>
    <p:extLst>
      <p:ext uri="{BB962C8B-B14F-4D97-AF65-F5344CB8AC3E}">
        <p14:creationId xmlns:p14="http://schemas.microsoft.com/office/powerpoint/2010/main" val="3134271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1F870-DE33-B5BA-7BBD-44CB74CE8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1E90E-3A85-0E60-6685-9A260097D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3FEE6-611A-C96E-3443-EB484BED9FBC}"/>
              </a:ext>
            </a:extLst>
          </p:cNvPr>
          <p:cNvSpPr>
            <a:spLocks noGrp="1"/>
          </p:cNvSpPr>
          <p:nvPr>
            <p:ph type="body" idx="1"/>
          </p:nvPr>
        </p:nvSpPr>
        <p:spPr/>
        <p:txBody>
          <a:bodyPr/>
          <a:lstStyle/>
          <a:p>
            <a:r>
              <a:rPr lang="en-US" b="1"/>
              <a:t>Brainstorming and Pitching Activity (60 mins)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Explain to students that there are different ways to brainstorm. Students will participate in three rounds of brainstorming with a short break between each round to explore the different ways brainstorming can be done.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Round 1: Brainstorm individually (10 min)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Round 2: Brainstorm in pairs (10 min)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Round 3: Brainstorm in groups (10 min)</a:t>
            </a:r>
          </a:p>
          <a:p>
            <a:endParaRPr lang="en-US" b="1"/>
          </a:p>
        </p:txBody>
      </p:sp>
      <p:sp>
        <p:nvSpPr>
          <p:cNvPr id="4" name="Slide Number Placeholder 3">
            <a:extLst>
              <a:ext uri="{FF2B5EF4-FFF2-40B4-BE49-F238E27FC236}">
                <a16:creationId xmlns:a16="http://schemas.microsoft.com/office/drawing/2014/main" id="{5FEA9E7A-EBC8-F9CF-298A-3240468ABBEB}"/>
              </a:ext>
            </a:extLst>
          </p:cNvPr>
          <p:cNvSpPr>
            <a:spLocks noGrp="1"/>
          </p:cNvSpPr>
          <p:nvPr>
            <p:ph type="sldNum" sz="quarter" idx="5"/>
          </p:nvPr>
        </p:nvSpPr>
        <p:spPr/>
        <p:txBody>
          <a:bodyPr/>
          <a:lstStyle/>
          <a:p>
            <a:fld id="{16D85358-D601-7D46-9F3D-398F8A79E014}" type="slidenum">
              <a:rPr lang="en-US" smtClean="0"/>
              <a:t>22</a:t>
            </a:fld>
            <a:endParaRPr lang="en-US"/>
          </a:p>
        </p:txBody>
      </p:sp>
    </p:spTree>
    <p:extLst>
      <p:ext uri="{BB962C8B-B14F-4D97-AF65-F5344CB8AC3E}">
        <p14:creationId xmlns:p14="http://schemas.microsoft.com/office/powerpoint/2010/main" val="21969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796A-BC2C-589E-0A3A-93B11890D9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D3D98-4119-D220-9563-3FA648B9D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DFA1E-555E-1179-4DEE-5F0C0E93EC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a:t>Administration and housekeeping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Explain that the JA Campus will become an important tool for students over the program.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Encourage them to go online and create an account.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They will be able to access important information and documents about the program.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Watch the video for how to set up a JA ID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Once they follow the steps to create an account, they can find the Start Exploring section, look for the Company Program Student Materials tile and select “Go to program” </a:t>
            </a:r>
          </a:p>
          <a:p>
            <a:pPr marL="171450" indent="-171450">
              <a:buFont typeface="Arial" panose="020B0604020202020204" pitchFamily="34" charset="0"/>
              <a:buChar char="•"/>
            </a:pPr>
            <a:endParaRPr lang="en-US">
              <a:cs typeface="Calibri"/>
            </a:endParaRPr>
          </a:p>
          <a:p>
            <a:endParaRPr lang="en-US">
              <a:cs typeface="Calibri"/>
            </a:endParaRPr>
          </a:p>
          <a:p>
            <a:endParaRPr lang="en-US"/>
          </a:p>
        </p:txBody>
      </p:sp>
      <p:sp>
        <p:nvSpPr>
          <p:cNvPr id="4" name="Slide Number Placeholder 3">
            <a:extLst>
              <a:ext uri="{FF2B5EF4-FFF2-40B4-BE49-F238E27FC236}">
                <a16:creationId xmlns:a16="http://schemas.microsoft.com/office/drawing/2014/main" id="{DB4CFCDE-5F60-2288-B80E-FDE59E704EB5}"/>
              </a:ext>
            </a:extLst>
          </p:cNvPr>
          <p:cNvSpPr>
            <a:spLocks noGrp="1"/>
          </p:cNvSpPr>
          <p:nvPr>
            <p:ph type="sldNum" sz="quarter" idx="5"/>
          </p:nvPr>
        </p:nvSpPr>
        <p:spPr/>
        <p:txBody>
          <a:bodyPr/>
          <a:lstStyle/>
          <a:p>
            <a:fld id="{16D85358-D601-7D46-9F3D-398F8A79E014}" type="slidenum">
              <a:rPr lang="en-US" smtClean="0"/>
              <a:t>3</a:t>
            </a:fld>
            <a:endParaRPr lang="en-US"/>
          </a:p>
        </p:txBody>
      </p:sp>
    </p:spTree>
    <p:extLst>
      <p:ext uri="{BB962C8B-B14F-4D97-AF65-F5344CB8AC3E}">
        <p14:creationId xmlns:p14="http://schemas.microsoft.com/office/powerpoint/2010/main" val="445466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96C41-2C34-6F35-D606-10EDA6C1E0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F755F-C989-3912-770F-1B51C17DB0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30B813-166B-A82E-730D-3C101FD3C752}"/>
              </a:ext>
            </a:extLst>
          </p:cNvPr>
          <p:cNvSpPr>
            <a:spLocks noGrp="1"/>
          </p:cNvSpPr>
          <p:nvPr>
            <p:ph type="body" idx="1"/>
          </p:nvPr>
        </p:nvSpPr>
        <p:spPr/>
        <p:txBody>
          <a:bodyPr/>
          <a:lstStyle/>
          <a:p>
            <a:r>
              <a:rPr lang="en-US" b="1"/>
              <a:t>Brainstorming and Pitching Activity (60 mins)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Review each of the challenges and strategies for overcoming them. </a:t>
            </a:r>
          </a:p>
          <a:p>
            <a:endParaRPr lang="en-US" b="1"/>
          </a:p>
        </p:txBody>
      </p:sp>
      <p:sp>
        <p:nvSpPr>
          <p:cNvPr id="4" name="Slide Number Placeholder 3">
            <a:extLst>
              <a:ext uri="{FF2B5EF4-FFF2-40B4-BE49-F238E27FC236}">
                <a16:creationId xmlns:a16="http://schemas.microsoft.com/office/drawing/2014/main" id="{7AFA09F0-5AFA-7FDB-0E2F-0D1E5AEBEDB9}"/>
              </a:ext>
            </a:extLst>
          </p:cNvPr>
          <p:cNvSpPr>
            <a:spLocks noGrp="1"/>
          </p:cNvSpPr>
          <p:nvPr>
            <p:ph type="sldNum" sz="quarter" idx="5"/>
          </p:nvPr>
        </p:nvSpPr>
        <p:spPr/>
        <p:txBody>
          <a:bodyPr/>
          <a:lstStyle/>
          <a:p>
            <a:fld id="{16D85358-D601-7D46-9F3D-398F8A79E014}" type="slidenum">
              <a:rPr lang="en-US" smtClean="0"/>
              <a:t>23</a:t>
            </a:fld>
            <a:endParaRPr lang="en-US"/>
          </a:p>
        </p:txBody>
      </p:sp>
    </p:spTree>
    <p:extLst>
      <p:ext uri="{BB962C8B-B14F-4D97-AF65-F5344CB8AC3E}">
        <p14:creationId xmlns:p14="http://schemas.microsoft.com/office/powerpoint/2010/main" val="2184767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Brainstorming and Pitching Activity (60 mins)</a:t>
            </a:r>
          </a:p>
          <a:p>
            <a:pPr marL="171450" indent="-171450">
              <a:buFont typeface="Arial" panose="020B0604020202020204" pitchFamily="34" charset="0"/>
              <a:buChar char="•"/>
            </a:pPr>
            <a:r>
              <a:rPr lang="en-US"/>
              <a:t>Each team will create a 1-minute pitch to be done in front of the group. </a:t>
            </a:r>
          </a:p>
          <a:p>
            <a:pPr marL="171450" indent="-171450">
              <a:buFont typeface="Arial" panose="020B0604020202020204" pitchFamily="34" charset="0"/>
              <a:buChar char="•"/>
            </a:pPr>
            <a:r>
              <a:rPr lang="en-US"/>
              <a:t>Review the pitch guidelines.</a:t>
            </a:r>
          </a:p>
          <a:p>
            <a:pPr marL="171450" indent="-171450">
              <a:buFont typeface="Arial" panose="020B0604020202020204" pitchFamily="34" charset="0"/>
              <a:buChar char="•"/>
            </a:pPr>
            <a:r>
              <a:rPr lang="en-US"/>
              <a:t>Give each group the opportunity to prepare and practice their pitch before presenting. </a:t>
            </a:r>
          </a:p>
          <a:p>
            <a:pPr marL="171450" indent="-171450">
              <a:buFont typeface="Arial" panose="020B0604020202020204" pitchFamily="34" charset="0"/>
              <a:buChar char="•"/>
            </a:pPr>
            <a:r>
              <a:rPr lang="en-US"/>
              <a:t>Mentors can provide feedback on the product or service ideas as well as pitches.</a:t>
            </a:r>
          </a:p>
        </p:txBody>
      </p:sp>
      <p:sp>
        <p:nvSpPr>
          <p:cNvPr id="4" name="Slide Number Placeholder 3"/>
          <p:cNvSpPr>
            <a:spLocks noGrp="1"/>
          </p:cNvSpPr>
          <p:nvPr>
            <p:ph type="sldNum" sz="quarter" idx="5"/>
          </p:nvPr>
        </p:nvSpPr>
        <p:spPr/>
        <p:txBody>
          <a:bodyPr/>
          <a:lstStyle/>
          <a:p>
            <a:fld id="{16D85358-D601-7D46-9F3D-398F8A79E014}" type="slidenum">
              <a:rPr lang="en-US" smtClean="0"/>
              <a:t>24</a:t>
            </a:fld>
            <a:endParaRPr lang="en-US"/>
          </a:p>
        </p:txBody>
      </p:sp>
    </p:spTree>
    <p:extLst>
      <p:ext uri="{BB962C8B-B14F-4D97-AF65-F5344CB8AC3E}">
        <p14:creationId xmlns:p14="http://schemas.microsoft.com/office/powerpoint/2010/main" val="3424935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Product or Service Research Assignment (15 min)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Let students know that they must continue to brainstorm ideas at home and more time will be allotted to this next week.</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Review the Product or Service Research assignment document with the group.</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worksheet will help them work through the viability of some of their ideas. They should spend time completing this prior to the next session.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Pitches will occur in either Week 3 or 4 (based on your Charter’s direction). Students should select only one idea to explore in detail. They may choose to work individually or in groups. However, each student is encouraged to research one idea.</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Many students will be eager to understand how their product idea will be considered and selected. This is a good time to review the Product and Service Guidelines found in the JA Canada Welcome Package for Students.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Be sure to establish the expectation that the Product or Service Research Worksheet must be completed if a student wants to be eligible to pitch their idea. Remind students of the importance of ethics when researching suppliers. Also, if the product can have a positive impact through using recycled goods that would be of value to the JA Company.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This worksheet is designed to be a simple way to structure a “Pitch Deck” (slideshow) if students choose to prepare visuals for their pitch.</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Students will be e-mailed a copy of the Product and Service Research Assignment or expected to complete in on the collaboration tool used by the charter (ex. Mural)</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26</a:t>
            </a:fld>
            <a:endParaRPr lang="en-US"/>
          </a:p>
        </p:txBody>
      </p:sp>
    </p:spTree>
    <p:extLst>
      <p:ext uri="{BB962C8B-B14F-4D97-AF65-F5344CB8AC3E}">
        <p14:creationId xmlns:p14="http://schemas.microsoft.com/office/powerpoint/2010/main" val="1043784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5B07A-71E5-37E9-CE85-3A8F6F88F0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F4703-83E3-A751-1AAF-2EB8E9423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12919-0B19-91B2-F377-EFA0A8BCFADE}"/>
              </a:ext>
            </a:extLst>
          </p:cNvPr>
          <p:cNvSpPr>
            <a:spLocks noGrp="1"/>
          </p:cNvSpPr>
          <p:nvPr>
            <p:ph type="body" idx="1"/>
          </p:nvPr>
        </p:nvSpPr>
        <p:spPr/>
        <p:txBody>
          <a:bodyPr/>
          <a:lstStyle/>
          <a:p>
            <a:r>
              <a:rPr lang="en-US" sz="1200" b="1" i="0" kern="1200">
                <a:solidFill>
                  <a:schemeClr val="tx1"/>
                </a:solidFill>
                <a:effectLst/>
                <a:latin typeface="+mn-lt"/>
                <a:ea typeface="+mn-ea"/>
                <a:cs typeface="+mn-cs"/>
              </a:rPr>
              <a:t>Product or Service Research Assignment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Break down each element in the worksheet. Students should use this as a guide to complete the research for their product ideas/pitches.</a:t>
            </a:r>
          </a:p>
          <a:p>
            <a:endParaRPr lang="en-US"/>
          </a:p>
        </p:txBody>
      </p:sp>
      <p:sp>
        <p:nvSpPr>
          <p:cNvPr id="4" name="Slide Number Placeholder 3">
            <a:extLst>
              <a:ext uri="{FF2B5EF4-FFF2-40B4-BE49-F238E27FC236}">
                <a16:creationId xmlns:a16="http://schemas.microsoft.com/office/drawing/2014/main" id="{BD339C02-DBDE-42A6-D5A9-6F993C95FD9B}"/>
              </a:ext>
            </a:extLst>
          </p:cNvPr>
          <p:cNvSpPr>
            <a:spLocks noGrp="1"/>
          </p:cNvSpPr>
          <p:nvPr>
            <p:ph type="sldNum" sz="quarter" idx="5"/>
          </p:nvPr>
        </p:nvSpPr>
        <p:spPr/>
        <p:txBody>
          <a:bodyPr/>
          <a:lstStyle/>
          <a:p>
            <a:fld id="{16D85358-D601-7D46-9F3D-398F8A79E014}" type="slidenum">
              <a:rPr lang="en-US" smtClean="0"/>
              <a:t>27</a:t>
            </a:fld>
            <a:endParaRPr lang="en-US"/>
          </a:p>
        </p:txBody>
      </p:sp>
    </p:spTree>
    <p:extLst>
      <p:ext uri="{BB962C8B-B14F-4D97-AF65-F5344CB8AC3E}">
        <p14:creationId xmlns:p14="http://schemas.microsoft.com/office/powerpoint/2010/main" val="829556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C506F-99BB-C64A-EB41-5CF1566D80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1EF0A9-49B5-0F90-5BA4-7BE28277D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63366-10CE-8F67-1501-85A7474E5425}"/>
              </a:ext>
            </a:extLst>
          </p:cNvPr>
          <p:cNvSpPr>
            <a:spLocks noGrp="1"/>
          </p:cNvSpPr>
          <p:nvPr>
            <p:ph type="body" idx="1"/>
          </p:nvPr>
        </p:nvSpPr>
        <p:spPr/>
        <p:txBody>
          <a:bodyPr/>
          <a:lstStyle/>
          <a:p>
            <a:r>
              <a:rPr lang="en-US" sz="1200" b="1" i="0" kern="1200">
                <a:solidFill>
                  <a:schemeClr val="tx1"/>
                </a:solidFill>
                <a:effectLst/>
                <a:latin typeface="+mn-lt"/>
                <a:ea typeface="+mn-ea"/>
                <a:cs typeface="+mn-cs"/>
              </a:rPr>
              <a:t>Product or Service Research Assignment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Break down each element in the worksheet. Students should use this as a guide to complete the research for their product ideas/pitches.</a:t>
            </a:r>
          </a:p>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029D7F85-3808-CD02-8932-4028838ADE23}"/>
              </a:ext>
            </a:extLst>
          </p:cNvPr>
          <p:cNvSpPr>
            <a:spLocks noGrp="1"/>
          </p:cNvSpPr>
          <p:nvPr>
            <p:ph type="sldNum" sz="quarter" idx="5"/>
          </p:nvPr>
        </p:nvSpPr>
        <p:spPr/>
        <p:txBody>
          <a:bodyPr/>
          <a:lstStyle/>
          <a:p>
            <a:fld id="{16D85358-D601-7D46-9F3D-398F8A79E014}" type="slidenum">
              <a:rPr lang="en-US" smtClean="0"/>
              <a:t>28</a:t>
            </a:fld>
            <a:endParaRPr lang="en-US"/>
          </a:p>
        </p:txBody>
      </p:sp>
    </p:spTree>
    <p:extLst>
      <p:ext uri="{BB962C8B-B14F-4D97-AF65-F5344CB8AC3E}">
        <p14:creationId xmlns:p14="http://schemas.microsoft.com/office/powerpoint/2010/main" val="3917235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48A9D-556D-A3D6-2ADC-1EDA428E4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FDF41-5E3A-2F5E-6E4F-8DE84E8BC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021DF-FDD8-CE39-C3D4-0084CAF13090}"/>
              </a:ext>
            </a:extLst>
          </p:cNvPr>
          <p:cNvSpPr>
            <a:spLocks noGrp="1"/>
          </p:cNvSpPr>
          <p:nvPr>
            <p:ph type="body" idx="1"/>
          </p:nvPr>
        </p:nvSpPr>
        <p:spPr/>
        <p:txBody>
          <a:bodyPr/>
          <a:lstStyle/>
          <a:p>
            <a:r>
              <a:rPr lang="en-US" sz="1200" b="1" i="0" kern="1200">
                <a:solidFill>
                  <a:schemeClr val="tx1"/>
                </a:solidFill>
                <a:effectLst/>
                <a:latin typeface="+mn-lt"/>
                <a:ea typeface="+mn-ea"/>
                <a:cs typeface="+mn-cs"/>
              </a:rPr>
              <a:t>Product or Service Research Assignment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Break down each element in the worksheet. Students should use this as a guide to complete the research for their product ideas/pitches.</a:t>
            </a:r>
          </a:p>
          <a:p>
            <a:endParaRPr lang="en-US"/>
          </a:p>
        </p:txBody>
      </p:sp>
      <p:sp>
        <p:nvSpPr>
          <p:cNvPr id="4" name="Slide Number Placeholder 3">
            <a:extLst>
              <a:ext uri="{FF2B5EF4-FFF2-40B4-BE49-F238E27FC236}">
                <a16:creationId xmlns:a16="http://schemas.microsoft.com/office/drawing/2014/main" id="{735F9A42-927C-0EE0-22E3-140351A15404}"/>
              </a:ext>
            </a:extLst>
          </p:cNvPr>
          <p:cNvSpPr>
            <a:spLocks noGrp="1"/>
          </p:cNvSpPr>
          <p:nvPr>
            <p:ph type="sldNum" sz="quarter" idx="5"/>
          </p:nvPr>
        </p:nvSpPr>
        <p:spPr/>
        <p:txBody>
          <a:bodyPr/>
          <a:lstStyle/>
          <a:p>
            <a:fld id="{16D85358-D601-7D46-9F3D-398F8A79E014}" type="slidenum">
              <a:rPr lang="en-US" smtClean="0"/>
              <a:t>29</a:t>
            </a:fld>
            <a:endParaRPr lang="en-US"/>
          </a:p>
        </p:txBody>
      </p:sp>
    </p:spTree>
    <p:extLst>
      <p:ext uri="{BB962C8B-B14F-4D97-AF65-F5344CB8AC3E}">
        <p14:creationId xmlns:p14="http://schemas.microsoft.com/office/powerpoint/2010/main" val="3583019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F6ACD-4D23-F818-44B3-6697F3BE61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784DB-B36B-503D-E60C-22C8EF47B7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AEB8A-6F22-6146-5581-33177844140B}"/>
              </a:ext>
            </a:extLst>
          </p:cNvPr>
          <p:cNvSpPr>
            <a:spLocks noGrp="1"/>
          </p:cNvSpPr>
          <p:nvPr>
            <p:ph type="body" idx="1"/>
          </p:nvPr>
        </p:nvSpPr>
        <p:spPr/>
        <p:txBody>
          <a:bodyPr/>
          <a:lstStyle/>
          <a:p>
            <a:r>
              <a:rPr lang="en-US" sz="1200" b="1" i="0" kern="1200">
                <a:solidFill>
                  <a:schemeClr val="tx1"/>
                </a:solidFill>
                <a:effectLst/>
                <a:latin typeface="+mn-lt"/>
                <a:ea typeface="+mn-ea"/>
                <a:cs typeface="+mn-cs"/>
              </a:rPr>
              <a:t>Product or Service Research Assignment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Break down each element in the worksheet. Students should use this as a guide to complete the research for their product ideas/pitches.</a:t>
            </a:r>
          </a:p>
          <a:p>
            <a:endParaRPr lang="en-US"/>
          </a:p>
        </p:txBody>
      </p:sp>
      <p:sp>
        <p:nvSpPr>
          <p:cNvPr id="4" name="Slide Number Placeholder 3">
            <a:extLst>
              <a:ext uri="{FF2B5EF4-FFF2-40B4-BE49-F238E27FC236}">
                <a16:creationId xmlns:a16="http://schemas.microsoft.com/office/drawing/2014/main" id="{034C9716-A472-7BC1-3328-98B5A2C4FBC0}"/>
              </a:ext>
            </a:extLst>
          </p:cNvPr>
          <p:cNvSpPr>
            <a:spLocks noGrp="1"/>
          </p:cNvSpPr>
          <p:nvPr>
            <p:ph type="sldNum" sz="quarter" idx="5"/>
          </p:nvPr>
        </p:nvSpPr>
        <p:spPr/>
        <p:txBody>
          <a:bodyPr/>
          <a:lstStyle/>
          <a:p>
            <a:fld id="{16D85358-D601-7D46-9F3D-398F8A79E014}" type="slidenum">
              <a:rPr lang="en-US" smtClean="0"/>
              <a:t>30</a:t>
            </a:fld>
            <a:endParaRPr lang="en-US"/>
          </a:p>
        </p:txBody>
      </p:sp>
    </p:spTree>
    <p:extLst>
      <p:ext uri="{BB962C8B-B14F-4D97-AF65-F5344CB8AC3E}">
        <p14:creationId xmlns:p14="http://schemas.microsoft.com/office/powerpoint/2010/main" val="1135256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Product or Service Research Assignment (15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Many students will be eager to understand how their product idea will be considered and selected. This is a good time to review the Product and Service Guidelines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Let students know they are expected to complete the Product or Service Research Worksheet to be eligible to pitch their idea.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Remind students of the importance of ethics when researching suppliers. Also, if the product can have a positive impact through using recycled goods that would be of value to the JA Company.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This worksheet is designed to be a simple way to structure a “Pitch Deck” (slideshow) if students choose to prepare visuals for their pitch.</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31</a:t>
            </a:fld>
            <a:endParaRPr lang="en-US"/>
          </a:p>
        </p:txBody>
      </p:sp>
    </p:spTree>
    <p:extLst>
      <p:ext uri="{BB962C8B-B14F-4D97-AF65-F5344CB8AC3E}">
        <p14:creationId xmlns:p14="http://schemas.microsoft.com/office/powerpoint/2010/main" val="1357256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Product or Service Research Assignment (15 min)</a:t>
            </a:r>
          </a:p>
          <a:p>
            <a:pPr marL="171450" indent="-171450">
              <a:buFont typeface="Arial" panose="020B0604020202020204" pitchFamily="34" charset="0"/>
              <a:buChar char="•"/>
            </a:pPr>
            <a:r>
              <a:rPr lang="en-US"/>
              <a:t>Review the elements of a great pitch. </a:t>
            </a:r>
          </a:p>
          <a:p>
            <a:pPr marL="171450" indent="-171450">
              <a:buFont typeface="Arial" panose="020B0604020202020204" pitchFamily="34" charset="0"/>
              <a:buChar char="•"/>
            </a:pPr>
            <a:r>
              <a:rPr lang="en-US"/>
              <a:t>Invite students to ask any questions they may have about the assignment or their pitch. </a:t>
            </a:r>
          </a:p>
        </p:txBody>
      </p:sp>
      <p:sp>
        <p:nvSpPr>
          <p:cNvPr id="4" name="Slide Number Placeholder 3"/>
          <p:cNvSpPr>
            <a:spLocks noGrp="1"/>
          </p:cNvSpPr>
          <p:nvPr>
            <p:ph type="sldNum" sz="quarter" idx="5"/>
          </p:nvPr>
        </p:nvSpPr>
        <p:spPr/>
        <p:txBody>
          <a:bodyPr/>
          <a:lstStyle/>
          <a:p>
            <a:fld id="{16D85358-D601-7D46-9F3D-398F8A79E014}" type="slidenum">
              <a:rPr lang="en-US" smtClean="0"/>
              <a:t>32</a:t>
            </a:fld>
            <a:endParaRPr lang="en-US"/>
          </a:p>
        </p:txBody>
      </p:sp>
    </p:spTree>
    <p:extLst>
      <p:ext uri="{BB962C8B-B14F-4D97-AF65-F5344CB8AC3E}">
        <p14:creationId xmlns:p14="http://schemas.microsoft.com/office/powerpoint/2010/main" val="1897028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a:cs typeface="Calibri"/>
              </a:rPr>
              <a:t>Review the general product and service guidelines on the slide and share the full product and service guidelines from your local Charter.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1" i="1">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i="1">
                <a:cs typeface="Calibri"/>
              </a:rPr>
              <a:t>Advisor tip: </a:t>
            </a:r>
            <a:r>
              <a:rPr lang="en-CA">
                <a:cs typeface="Calibri"/>
              </a:rPr>
              <a:t>Students can look into the UN Sustainable Development Goals if they are stuck finding a direction to brainstorm needs to fill. </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34</a:t>
            </a:fld>
            <a:endParaRPr lang="en-US"/>
          </a:p>
        </p:txBody>
      </p:sp>
    </p:spTree>
    <p:extLst>
      <p:ext uri="{BB962C8B-B14F-4D97-AF65-F5344CB8AC3E}">
        <p14:creationId xmlns:p14="http://schemas.microsoft.com/office/powerpoint/2010/main" val="19442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Overview of Company Program (15 min)</a:t>
            </a:r>
            <a:endParaRPr lang="en-US"/>
          </a:p>
          <a:p>
            <a:pPr marL="171450" indent="-171450">
              <a:buFont typeface="Arial" panose="020B0604020202020204" pitchFamily="34" charset="0"/>
              <a:buChar char="•"/>
            </a:pPr>
            <a:r>
              <a:rPr lang="en-US"/>
              <a:t>Explain that the JA Company Code of Ethics determines how JA Executive and Staff members will guide their decision making. </a:t>
            </a: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4</a:t>
            </a:fld>
            <a:endParaRPr lang="en-US"/>
          </a:p>
        </p:txBody>
      </p:sp>
    </p:spTree>
    <p:extLst>
      <p:ext uri="{BB962C8B-B14F-4D97-AF65-F5344CB8AC3E}">
        <p14:creationId xmlns:p14="http://schemas.microsoft.com/office/powerpoint/2010/main" val="1150817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Company Program Resiliency Modules (10 min)</a:t>
            </a:r>
          </a:p>
          <a:p>
            <a:pPr marL="171450" indent="-171450">
              <a:buFont typeface="Arial" panose="020B0604020202020204" pitchFamily="34" charset="0"/>
              <a:buChar char="•"/>
            </a:pPr>
            <a:r>
              <a:rPr lang="en-US"/>
              <a:t>Using the Company Program Resiliency Modules advisor guide, follow the instructions to guide students through the activities and discussions for Phase 1.</a:t>
            </a:r>
          </a:p>
          <a:p>
            <a:pPr marL="171450" indent="-171450">
              <a:buFont typeface="Arial" panose="020B0604020202020204" pitchFamily="34" charset="0"/>
              <a:buChar char="•"/>
            </a:pPr>
            <a:r>
              <a:rPr lang="en-US"/>
              <a:t>If time allows, have students complete the self-assessment on page 1 during the meeting, or independently before the next meeting.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36</a:t>
            </a:fld>
            <a:endParaRPr lang="en-US"/>
          </a:p>
        </p:txBody>
      </p:sp>
    </p:spTree>
    <p:extLst>
      <p:ext uri="{BB962C8B-B14F-4D97-AF65-F5344CB8AC3E}">
        <p14:creationId xmlns:p14="http://schemas.microsoft.com/office/powerpoint/2010/main" val="4008909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Wrap-Up (10 min)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Create an opening for students to ask any questions about the meeting prior to wrapping up.</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If you identify any returning students, please have them speak briefly about why they are doing the program again and its impact on their life. This should help with getting students to return the second week.</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Review the next steps with students: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Remind students to bring all forms, to the next meeting if they did not have them with them already.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Let students know that next week you will continue brainstorming and research. They will also have the opportunity to learn about the many company roles and nominate themselves and others.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Instruct students to begin the product or service research assignment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Direct students to the JA Campus, so they can complete a two-minute Assessment: What’s Your Leadership Style? in advance of next session.</a:t>
            </a:r>
          </a:p>
          <a:p>
            <a:r>
              <a:rPr lang="en-US" sz="1200" b="0" i="0"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3"/>
              </a:rPr>
              <a:t>https://hbr.org/2015/06/assessment-whats-your-leadership-style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Encourage students to access the JA Campus to review some of what was covered in this meeting.</a:t>
            </a:r>
          </a:p>
          <a:p>
            <a:pPr marL="0" indent="0">
              <a:buFont typeface="Arial" panose="020B0604020202020204" pitchFamily="34" charset="0"/>
              <a:buNone/>
            </a:pP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Conclude the session by reminding participants that entrepreneurs can start businesses on their own or as part of a small group by combining individual strengths and sharing responsibilities. Today is the start of something great!</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r>
              <a:rPr lang="en-CA" b="1"/>
              <a:t>Advisors:</a:t>
            </a:r>
            <a:endParaRPr lang="en-CA">
              <a:cs typeface="Calibri" panose="020F0502020204030204"/>
            </a:endParaRPr>
          </a:p>
          <a:p>
            <a:pPr marL="171450" indent="-171450">
              <a:buFont typeface="Arial" panose="020B0604020202020204" pitchFamily="34" charset="0"/>
              <a:buChar char="•"/>
            </a:pPr>
            <a:r>
              <a:rPr lang="en-CA"/>
              <a:t>Gather attendance records</a:t>
            </a:r>
            <a:endParaRPr lang="en-CA">
              <a:cs typeface="Calibri"/>
            </a:endParaRPr>
          </a:p>
          <a:p>
            <a:pPr marL="171450" indent="-171450">
              <a:buFont typeface="Arial" panose="020B0604020202020204" pitchFamily="34" charset="0"/>
              <a:buChar char="•"/>
            </a:pPr>
            <a:r>
              <a:rPr lang="en-CA"/>
              <a:t>Take a few moments to debrief about the first session with the team of Advisors</a:t>
            </a:r>
          </a:p>
          <a:p>
            <a:pPr marL="171450" indent="-171450">
              <a:buFont typeface="Arial" panose="020B0604020202020204" pitchFamily="34" charset="0"/>
              <a:buChar char="•"/>
            </a:pPr>
            <a:r>
              <a:rPr lang="en-CA">
                <a:cs typeface="Calibri"/>
              </a:rPr>
              <a:t>If you were not able to cover any material, make a note and move it to your next meeting</a:t>
            </a:r>
          </a:p>
          <a:p>
            <a:pPr marL="171450" indent="-171450">
              <a:buFont typeface="Arial" panose="020B0604020202020204" pitchFamily="34" charset="0"/>
              <a:buChar char="•"/>
            </a:pPr>
            <a:r>
              <a:rPr lang="en-CA"/>
              <a:t>Address any questions, concerns or feedback to your Company Program Manager</a:t>
            </a:r>
          </a:p>
          <a:p>
            <a:pPr marL="171450" indent="-171450">
              <a:buFont typeface="Arial" panose="020B0604020202020204" pitchFamily="34" charset="0"/>
              <a:buChar char="•"/>
            </a:pPr>
            <a:endParaRPr lang="en-CA">
              <a:cs typeface="Calibri"/>
            </a:endParaRPr>
          </a:p>
          <a:p>
            <a:pPr marL="0" indent="0">
              <a:buFont typeface="Arial" panose="020B0604020202020204" pitchFamily="34" charset="0"/>
              <a:buNone/>
            </a:pPr>
            <a:r>
              <a:rPr lang="en-CA" b="1">
                <a:cs typeface="Calibri"/>
              </a:rPr>
              <a:t>Congratulations on completing your first meeting! </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16D85358-D601-7D46-9F3D-398F8A79E014}" type="slidenum">
              <a:rPr lang="en-US" smtClean="0"/>
              <a:t>38</a:t>
            </a:fld>
            <a:endParaRPr lang="en-US"/>
          </a:p>
        </p:txBody>
      </p:sp>
    </p:spTree>
    <p:extLst>
      <p:ext uri="{BB962C8B-B14F-4D97-AF65-F5344CB8AC3E}">
        <p14:creationId xmlns:p14="http://schemas.microsoft.com/office/powerpoint/2010/main" val="162258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4E56-A9CB-FB02-8C30-B8EB6B9CD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DA03E-226A-E73E-876E-83FC852D1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C31854-0019-C030-A024-F65E466E68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Overview of Company Program (15 min)</a:t>
            </a:r>
            <a:endParaRPr lang="en-US"/>
          </a:p>
          <a:p>
            <a:pPr marL="171450" indent="-171450">
              <a:buFont typeface="Arial" panose="020B0604020202020204" pitchFamily="34" charset="0"/>
              <a:buChar char="•"/>
            </a:pPr>
            <a:r>
              <a:rPr lang="en-US"/>
              <a:t>Define what a code of ethics is and what it helps to do. </a:t>
            </a:r>
          </a:p>
          <a:p>
            <a:endParaRPr lang="en-US"/>
          </a:p>
        </p:txBody>
      </p:sp>
      <p:sp>
        <p:nvSpPr>
          <p:cNvPr id="4" name="Slide Number Placeholder 3">
            <a:extLst>
              <a:ext uri="{FF2B5EF4-FFF2-40B4-BE49-F238E27FC236}">
                <a16:creationId xmlns:a16="http://schemas.microsoft.com/office/drawing/2014/main" id="{7CD2A721-FD48-7CDE-FDD3-0D873872A64F}"/>
              </a:ext>
            </a:extLst>
          </p:cNvPr>
          <p:cNvSpPr>
            <a:spLocks noGrp="1"/>
          </p:cNvSpPr>
          <p:nvPr>
            <p:ph type="sldNum" sz="quarter" idx="5"/>
          </p:nvPr>
        </p:nvSpPr>
        <p:spPr/>
        <p:txBody>
          <a:bodyPr/>
          <a:lstStyle/>
          <a:p>
            <a:fld id="{16D85358-D601-7D46-9F3D-398F8A79E014}" type="slidenum">
              <a:rPr lang="en-US" smtClean="0"/>
              <a:t>5</a:t>
            </a:fld>
            <a:endParaRPr lang="en-US"/>
          </a:p>
        </p:txBody>
      </p:sp>
    </p:spTree>
    <p:extLst>
      <p:ext uri="{BB962C8B-B14F-4D97-AF65-F5344CB8AC3E}">
        <p14:creationId xmlns:p14="http://schemas.microsoft.com/office/powerpoint/2010/main" val="682021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F45EB-8DBC-61A1-B334-DBB391755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C84FF0-EC37-6AFC-6612-50CA7FB64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62AB6-1E32-24F6-BBFC-F4B8E8885C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Overview of Company Program (15 min)</a:t>
            </a:r>
            <a:endParaRPr lang="en-US"/>
          </a:p>
          <a:p>
            <a:pPr marL="171450" indent="-171450">
              <a:buFont typeface="Arial" panose="020B0604020202020204" pitchFamily="34" charset="0"/>
              <a:buChar char="•"/>
            </a:pPr>
            <a:r>
              <a:rPr lang="en-US"/>
              <a:t>Define “test of disclosure” and explain that students can use this test during their Company Program experience by asking themselves “How would we feel if everyone knew about the decision we are making?”</a:t>
            </a:r>
          </a:p>
          <a:p>
            <a:endParaRPr lang="en-US"/>
          </a:p>
        </p:txBody>
      </p:sp>
      <p:sp>
        <p:nvSpPr>
          <p:cNvPr id="4" name="Slide Number Placeholder 3">
            <a:extLst>
              <a:ext uri="{FF2B5EF4-FFF2-40B4-BE49-F238E27FC236}">
                <a16:creationId xmlns:a16="http://schemas.microsoft.com/office/drawing/2014/main" id="{5C20CB2B-BA02-976F-A3AA-23D95E85BB15}"/>
              </a:ext>
            </a:extLst>
          </p:cNvPr>
          <p:cNvSpPr>
            <a:spLocks noGrp="1"/>
          </p:cNvSpPr>
          <p:nvPr>
            <p:ph type="sldNum" sz="quarter" idx="5"/>
          </p:nvPr>
        </p:nvSpPr>
        <p:spPr/>
        <p:txBody>
          <a:bodyPr/>
          <a:lstStyle/>
          <a:p>
            <a:fld id="{16D85358-D601-7D46-9F3D-398F8A79E014}" type="slidenum">
              <a:rPr lang="en-US" smtClean="0"/>
              <a:t>6</a:t>
            </a:fld>
            <a:endParaRPr lang="en-US"/>
          </a:p>
        </p:txBody>
      </p:sp>
    </p:spTree>
    <p:extLst>
      <p:ext uri="{BB962C8B-B14F-4D97-AF65-F5344CB8AC3E}">
        <p14:creationId xmlns:p14="http://schemas.microsoft.com/office/powerpoint/2010/main" val="1052849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8D1EE-8BCB-E564-9072-FDF8AE6E4D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DFE022-59E3-AEC7-BE54-D233C40A68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81F9B-C7AD-CC78-AC4A-09DEF1125F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Overview of Company Program (15 min)</a:t>
            </a:r>
            <a:endParaRPr lang="en-US"/>
          </a:p>
          <a:p>
            <a:pPr marL="171450" indent="-171450">
              <a:buFont typeface="Arial" panose="020B0604020202020204" pitchFamily="34" charset="0"/>
              <a:buChar char="•"/>
            </a:pPr>
            <a:r>
              <a:rPr lang="en-US"/>
              <a:t>Review each letter of the PLUS acronym. </a:t>
            </a:r>
          </a:p>
          <a:p>
            <a:pPr marL="171450" indent="-171450">
              <a:buFont typeface="Arial" panose="020B0604020202020204" pitchFamily="34" charset="0"/>
              <a:buChar char="•"/>
            </a:pPr>
            <a:r>
              <a:rPr lang="en-US"/>
              <a:t>Explain that students can use this model and the guiding questions to help them make ethical business decisions. </a:t>
            </a:r>
          </a:p>
          <a:p>
            <a:pPr marL="171450" indent="-171450">
              <a:buFont typeface="Arial" panose="020B0604020202020204" pitchFamily="34" charset="0"/>
              <a:buChar char="•"/>
            </a:pPr>
            <a:r>
              <a:rPr lang="en-US"/>
              <a:t>Share that sometimes unethical decisions are made when companies are focused on finances or profits, rather than what is the right thing to do. </a:t>
            </a:r>
          </a:p>
        </p:txBody>
      </p:sp>
      <p:sp>
        <p:nvSpPr>
          <p:cNvPr id="4" name="Slide Number Placeholder 3">
            <a:extLst>
              <a:ext uri="{FF2B5EF4-FFF2-40B4-BE49-F238E27FC236}">
                <a16:creationId xmlns:a16="http://schemas.microsoft.com/office/drawing/2014/main" id="{2362F002-F2DA-C4E5-C44B-0D90C4ECB228}"/>
              </a:ext>
            </a:extLst>
          </p:cNvPr>
          <p:cNvSpPr>
            <a:spLocks noGrp="1"/>
          </p:cNvSpPr>
          <p:nvPr>
            <p:ph type="sldNum" sz="quarter" idx="5"/>
          </p:nvPr>
        </p:nvSpPr>
        <p:spPr/>
        <p:txBody>
          <a:bodyPr/>
          <a:lstStyle/>
          <a:p>
            <a:fld id="{16D85358-D601-7D46-9F3D-398F8A79E014}" type="slidenum">
              <a:rPr lang="en-US" smtClean="0"/>
              <a:t>7</a:t>
            </a:fld>
            <a:endParaRPr lang="en-US"/>
          </a:p>
        </p:txBody>
      </p:sp>
    </p:spTree>
    <p:extLst>
      <p:ext uri="{BB962C8B-B14F-4D97-AF65-F5344CB8AC3E}">
        <p14:creationId xmlns:p14="http://schemas.microsoft.com/office/powerpoint/2010/main" val="2825362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F8BA8-99FB-4BFD-471D-57F75C5CF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4F919-AC45-8B20-98EA-D8B521F3A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969CE-7AEC-45FE-DEDC-7150224EF9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Overview of Company Program (15 min)</a:t>
            </a:r>
            <a:endParaRPr lang="en-US"/>
          </a:p>
          <a:p>
            <a:pPr marL="171450" indent="-171450">
              <a:buFont typeface="Arial" panose="020B0604020202020204" pitchFamily="34" charset="0"/>
              <a:buChar char="•"/>
            </a:pPr>
            <a:r>
              <a:rPr lang="en-US"/>
              <a:t>Use the example of Tim Hortons to illustrate what their code of ethics means to them. </a:t>
            </a:r>
          </a:p>
          <a:p>
            <a:endParaRPr lang="en-US"/>
          </a:p>
        </p:txBody>
      </p:sp>
      <p:sp>
        <p:nvSpPr>
          <p:cNvPr id="4" name="Slide Number Placeholder 3">
            <a:extLst>
              <a:ext uri="{FF2B5EF4-FFF2-40B4-BE49-F238E27FC236}">
                <a16:creationId xmlns:a16="http://schemas.microsoft.com/office/drawing/2014/main" id="{10F1CAB6-E21B-5118-7D9E-14985D3EA86D}"/>
              </a:ext>
            </a:extLst>
          </p:cNvPr>
          <p:cNvSpPr>
            <a:spLocks noGrp="1"/>
          </p:cNvSpPr>
          <p:nvPr>
            <p:ph type="sldNum" sz="quarter" idx="5"/>
          </p:nvPr>
        </p:nvSpPr>
        <p:spPr/>
        <p:txBody>
          <a:bodyPr/>
          <a:lstStyle/>
          <a:p>
            <a:fld id="{16D85358-D601-7D46-9F3D-398F8A79E014}" type="slidenum">
              <a:rPr lang="en-US" smtClean="0"/>
              <a:t>8</a:t>
            </a:fld>
            <a:endParaRPr lang="en-US"/>
          </a:p>
        </p:txBody>
      </p:sp>
    </p:spTree>
    <p:extLst>
      <p:ext uri="{BB962C8B-B14F-4D97-AF65-F5344CB8AC3E}">
        <p14:creationId xmlns:p14="http://schemas.microsoft.com/office/powerpoint/2010/main" val="4138013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42C28-03E3-CF28-6F7D-06821799EC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0908D-297E-AC39-2135-F4899E504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71944-16A9-530B-B173-7E766F5C0200}"/>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Overview of Company Program (15 min)</a:t>
            </a:r>
          </a:p>
          <a:p>
            <a:endParaRPr lang="en-US"/>
          </a:p>
        </p:txBody>
      </p:sp>
      <p:sp>
        <p:nvSpPr>
          <p:cNvPr id="4" name="Slide Number Placeholder 3">
            <a:extLst>
              <a:ext uri="{FF2B5EF4-FFF2-40B4-BE49-F238E27FC236}">
                <a16:creationId xmlns:a16="http://schemas.microsoft.com/office/drawing/2014/main" id="{F3FE6B20-B3D7-0891-2681-62AF8B0DEC28}"/>
              </a:ext>
            </a:extLst>
          </p:cNvPr>
          <p:cNvSpPr>
            <a:spLocks noGrp="1"/>
          </p:cNvSpPr>
          <p:nvPr>
            <p:ph type="sldNum" sz="quarter" idx="5"/>
          </p:nvPr>
        </p:nvSpPr>
        <p:spPr/>
        <p:txBody>
          <a:bodyPr/>
          <a:lstStyle/>
          <a:p>
            <a:fld id="{16D85358-D601-7D46-9F3D-398F8A79E014}" type="slidenum">
              <a:rPr lang="en-US" smtClean="0"/>
              <a:t>10</a:t>
            </a:fld>
            <a:endParaRPr lang="en-US"/>
          </a:p>
        </p:txBody>
      </p:sp>
    </p:spTree>
    <p:extLst>
      <p:ext uri="{BB962C8B-B14F-4D97-AF65-F5344CB8AC3E}">
        <p14:creationId xmlns:p14="http://schemas.microsoft.com/office/powerpoint/2010/main" val="119638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F7A7C-42A3-F89F-13D7-198717B85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174D25-241F-3E3B-7B49-A0CF9049F1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E9DD95-D3AA-0CBC-56DC-56669C5A33EB}"/>
              </a:ext>
            </a:extLst>
          </p:cNvPr>
          <p:cNvSpPr>
            <a:spLocks noGrp="1"/>
          </p:cNvSpPr>
          <p:nvPr>
            <p:ph type="body" idx="1"/>
          </p:nvPr>
        </p:nvSpPr>
        <p:spPr/>
        <p:txBody>
          <a:bodyPr/>
          <a:lstStyle/>
          <a:p>
            <a:pPr marL="0" indent="0">
              <a:buFont typeface="Arial" panose="020B0604020202020204" pitchFamily="34" charset="0"/>
              <a:buNone/>
            </a:pPr>
            <a:r>
              <a:rPr lang="en-US" sz="1200" b="1" i="0" kern="1200">
                <a:solidFill>
                  <a:schemeClr val="tx1"/>
                </a:solidFill>
                <a:effectLst/>
                <a:latin typeface="+mn-lt"/>
                <a:ea typeface="+mn-ea"/>
                <a:cs typeface="+mn-cs"/>
              </a:rPr>
              <a:t>Overview of Company Program (15 min)</a:t>
            </a:r>
          </a:p>
          <a:p>
            <a:pPr marL="171450" indent="-171450">
              <a:buFont typeface="Arial" panose="020B0604020202020204" pitchFamily="34" charset="0"/>
              <a:buChar char="•"/>
            </a:pPr>
            <a:r>
              <a:rPr lang="en-US"/>
              <a:t>Highlight that these scholarships can help them as they continue to pursue their future careers</a:t>
            </a:r>
          </a:p>
        </p:txBody>
      </p:sp>
      <p:sp>
        <p:nvSpPr>
          <p:cNvPr id="4" name="Slide Number Placeholder 3">
            <a:extLst>
              <a:ext uri="{FF2B5EF4-FFF2-40B4-BE49-F238E27FC236}">
                <a16:creationId xmlns:a16="http://schemas.microsoft.com/office/drawing/2014/main" id="{9E1AEE3B-871D-A131-3522-47BE367F77E4}"/>
              </a:ext>
            </a:extLst>
          </p:cNvPr>
          <p:cNvSpPr>
            <a:spLocks noGrp="1"/>
          </p:cNvSpPr>
          <p:nvPr>
            <p:ph type="sldNum" sz="quarter" idx="5"/>
          </p:nvPr>
        </p:nvSpPr>
        <p:spPr/>
        <p:txBody>
          <a:bodyPr/>
          <a:lstStyle/>
          <a:p>
            <a:fld id="{16D85358-D601-7D46-9F3D-398F8A79E014}" type="slidenum">
              <a:rPr lang="en-US" smtClean="0"/>
              <a:t>11</a:t>
            </a:fld>
            <a:endParaRPr lang="en-US"/>
          </a:p>
        </p:txBody>
      </p:sp>
    </p:spTree>
    <p:extLst>
      <p:ext uri="{BB962C8B-B14F-4D97-AF65-F5344CB8AC3E}">
        <p14:creationId xmlns:p14="http://schemas.microsoft.com/office/powerpoint/2010/main" val="2983412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285F74"/>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4" name="Title 10">
            <a:extLst>
              <a:ext uri="{FF2B5EF4-FFF2-40B4-BE49-F238E27FC236}">
                <a16:creationId xmlns:a16="http://schemas.microsoft.com/office/drawing/2014/main" id="{49A8F688-ABE2-054B-9EE6-AAB2E2ABBDCC}"/>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
        <p:nvSpPr>
          <p:cNvPr id="5" name="Text Placeholder 12">
            <a:extLst>
              <a:ext uri="{FF2B5EF4-FFF2-40B4-BE49-F238E27FC236}">
                <a16:creationId xmlns:a16="http://schemas.microsoft.com/office/drawing/2014/main" id="{3E702300-2594-1644-AC79-9839139BBFD7}"/>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Tree>
    <p:extLst>
      <p:ext uri="{BB962C8B-B14F-4D97-AF65-F5344CB8AC3E}">
        <p14:creationId xmlns:p14="http://schemas.microsoft.com/office/powerpoint/2010/main" val="313957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
        <p:nvSpPr>
          <p:cNvPr id="11" name="Text Placeholder 12">
            <a:extLst>
              <a:ext uri="{FF2B5EF4-FFF2-40B4-BE49-F238E27FC236}">
                <a16:creationId xmlns:a16="http://schemas.microsoft.com/office/drawing/2014/main" id="{37490AB7-3679-0C9A-994B-55BDB0BC6BE3}"/>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A6576D48-A798-7969-B577-62BA4963A57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10011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8D208BFE-CDD0-CE01-1EBC-4DCCDC4674A0}"/>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B943D214-9729-1A9C-ECA5-3EEB7E035581}"/>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454869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rgbClr val="00A0A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6B5B581E-973B-434A-8843-2FBE26CFBC9D}"/>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2ED0818B-C0E3-3E43-9085-6CBE6ED052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
        <p:nvSpPr>
          <p:cNvPr id="11" name="Text Placeholder 12">
            <a:extLst>
              <a:ext uri="{FF2B5EF4-FFF2-40B4-BE49-F238E27FC236}">
                <a16:creationId xmlns:a16="http://schemas.microsoft.com/office/drawing/2014/main" id="{88B6F37E-35E0-8810-3F1D-92237B4A636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768EE3E6-E0CA-07FE-35F3-E8797FEBF61B}"/>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1760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3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8B22BC52-3518-70E8-32AD-DB4AA1CFE1C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39BA2CBB-3015-C37C-E8D2-D55554E9218C}"/>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4255626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4_Custom Layout">
    <p:bg>
      <p:bgPr>
        <a:solidFill>
          <a:srgbClr val="28708B"/>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36D90E75-0AF9-24B6-624B-56257C744892}"/>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FD192B4A-1ABB-5166-B8F2-F13FD3F0A650}"/>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1F1EE5AB-600B-2F52-21C2-E568D0B1076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1530676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9" name="Graphic 8">
            <a:extLst>
              <a:ext uri="{FF2B5EF4-FFF2-40B4-BE49-F238E27FC236}">
                <a16:creationId xmlns:a16="http://schemas.microsoft.com/office/drawing/2014/main" id="{A734D38A-EAE0-BA42-A326-FAB56B5347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11" name="Text Placeholder 12">
            <a:extLst>
              <a:ext uri="{FF2B5EF4-FFF2-40B4-BE49-F238E27FC236}">
                <a16:creationId xmlns:a16="http://schemas.microsoft.com/office/drawing/2014/main" id="{9E8A499D-4F6C-AEB3-986F-79D0780DCB21}"/>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7966AF4A-EFF2-A26A-22EF-6C7F49AE897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61100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rgbClr val="008B9C"/>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0070CEE-FCBD-5447-845A-0BCE98D5B5DD}"/>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F06AF4E3-B8F1-07D1-168D-3153AA41F05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36CE66C1-D76A-182B-8BFD-FD5731E1D3DD}"/>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8" name="Graphic 7">
            <a:extLst>
              <a:ext uri="{FF2B5EF4-FFF2-40B4-BE49-F238E27FC236}">
                <a16:creationId xmlns:a16="http://schemas.microsoft.com/office/drawing/2014/main" id="{9A770CBC-1DC8-6171-B94B-2884CBA23E9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0938" y="6248913"/>
            <a:ext cx="374870" cy="461377"/>
          </a:xfrm>
          <a:prstGeom prst="rect">
            <a:avLst/>
          </a:prstGeom>
        </p:spPr>
      </p:pic>
    </p:spTree>
    <p:extLst>
      <p:ext uri="{BB962C8B-B14F-4D97-AF65-F5344CB8AC3E}">
        <p14:creationId xmlns:p14="http://schemas.microsoft.com/office/powerpoint/2010/main" val="2209755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1BFBFA4D-C84B-E445-8D45-DA568C7253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73F78AF7-865C-2CDB-9008-4BA422783377}"/>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Title 8">
            <a:extLst>
              <a:ext uri="{FF2B5EF4-FFF2-40B4-BE49-F238E27FC236}">
                <a16:creationId xmlns:a16="http://schemas.microsoft.com/office/drawing/2014/main" id="{4715DBA8-9F9C-BBE2-069C-A997D58744C8}"/>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1040616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2_Custom Layout">
    <p:bg>
      <p:bgPr>
        <a:solidFill>
          <a:srgbClr val="99D9DF"/>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C03A3B-773D-7944-98CF-83F368E9D129}"/>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1" name="Text Placeholder 12">
            <a:extLst>
              <a:ext uri="{FF2B5EF4-FFF2-40B4-BE49-F238E27FC236}">
                <a16:creationId xmlns:a16="http://schemas.microsoft.com/office/drawing/2014/main" id="{5A36B0D2-076B-6C7B-4992-3B5B0EBC179A}"/>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41C0AB5A-75BE-5E3A-7128-20AD485578B9}"/>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E17C8D75-3B64-F0AD-1E36-31F291E8F2C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903534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8" name="Graphic 7">
            <a:extLst>
              <a:ext uri="{FF2B5EF4-FFF2-40B4-BE49-F238E27FC236}">
                <a16:creationId xmlns:a16="http://schemas.microsoft.com/office/drawing/2014/main" id="{2B346D8C-600C-4B43-BAF5-361A3219A5D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1" name="Text Placeholder 12">
            <a:extLst>
              <a:ext uri="{FF2B5EF4-FFF2-40B4-BE49-F238E27FC236}">
                <a16:creationId xmlns:a16="http://schemas.microsoft.com/office/drawing/2014/main" id="{63D5B8A1-1F5B-F183-7F63-0EE99DC1E744}"/>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A1888FC-F9DB-9D56-2A3B-1648E920FF69}"/>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Tree>
    <p:extLst>
      <p:ext uri="{BB962C8B-B14F-4D97-AF65-F5344CB8AC3E}">
        <p14:creationId xmlns:p14="http://schemas.microsoft.com/office/powerpoint/2010/main" val="2911175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663B-897F-36B2-7357-0A717196EE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717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8FC440"/>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C6E0A9C-E905-2447-B5A7-A24EEC3005E4}"/>
              </a:ext>
            </a:extLst>
          </p:cNvPr>
          <p:cNvSpPr>
            <a:spLocks noGrp="1"/>
          </p:cNvSpPr>
          <p:nvPr>
            <p:ph type="pic" sz="quarter" idx="13" hasCustomPrompt="1"/>
          </p:nvPr>
        </p:nvSpPr>
        <p:spPr>
          <a:xfrm>
            <a:off x="6687313" y="-1633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10" name="Text Placeholder 12">
            <a:extLst>
              <a:ext uri="{FF2B5EF4-FFF2-40B4-BE49-F238E27FC236}">
                <a16:creationId xmlns:a16="http://schemas.microsoft.com/office/drawing/2014/main" id="{E63BD2E8-8758-340F-0C88-A88540518AEC}"/>
              </a:ext>
            </a:extLst>
          </p:cNvPr>
          <p:cNvSpPr>
            <a:spLocks noGrp="1"/>
          </p:cNvSpPr>
          <p:nvPr>
            <p:ph type="body" sz="quarter" idx="12" hasCustomPrompt="1"/>
          </p:nvPr>
        </p:nvSpPr>
        <p:spPr>
          <a:xfrm>
            <a:off x="567073"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6" name="Title 8">
            <a:extLst>
              <a:ext uri="{FF2B5EF4-FFF2-40B4-BE49-F238E27FC236}">
                <a16:creationId xmlns:a16="http://schemas.microsoft.com/office/drawing/2014/main" id="{2F112F5F-9231-0914-12D0-91F366503C5F}"/>
              </a:ext>
            </a:extLst>
          </p:cNvPr>
          <p:cNvSpPr>
            <a:spLocks noGrp="1"/>
          </p:cNvSpPr>
          <p:nvPr>
            <p:ph type="title" hasCustomPrompt="1"/>
          </p:nvPr>
        </p:nvSpPr>
        <p:spPr>
          <a:xfrm>
            <a:off x="567073" y="667756"/>
            <a:ext cx="5504687" cy="719456"/>
          </a:xfrm>
          <a:ln>
            <a:noFill/>
          </a:ln>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pic>
        <p:nvPicPr>
          <p:cNvPr id="7" name="Graphic 6">
            <a:extLst>
              <a:ext uri="{FF2B5EF4-FFF2-40B4-BE49-F238E27FC236}">
                <a16:creationId xmlns:a16="http://schemas.microsoft.com/office/drawing/2014/main" id="{D906A3E2-F040-965A-5296-D5B6114A817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5931" y="6245225"/>
            <a:ext cx="384190" cy="472850"/>
          </a:xfrm>
          <a:prstGeom prst="rect">
            <a:avLst/>
          </a:prstGeom>
        </p:spPr>
      </p:pic>
    </p:spTree>
    <p:extLst>
      <p:ext uri="{BB962C8B-B14F-4D97-AF65-F5344CB8AC3E}">
        <p14:creationId xmlns:p14="http://schemas.microsoft.com/office/powerpoint/2010/main" val="3343385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5_Custom Layout">
    <p:bg>
      <p:bgPr>
        <a:solidFill>
          <a:srgbClr val="285F74"/>
        </a:solidFill>
        <a:effectLst/>
      </p:bgPr>
    </p:bg>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424A63F0-BD65-3741-25BF-37FC453212BF}"/>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pic>
        <p:nvPicPr>
          <p:cNvPr id="4" name="Graphic 3">
            <a:extLst>
              <a:ext uri="{FF2B5EF4-FFF2-40B4-BE49-F238E27FC236}">
                <a16:creationId xmlns:a16="http://schemas.microsoft.com/office/drawing/2014/main" id="{B4843AE7-9F15-240C-1CDA-948CAC6DC04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
        <p:nvSpPr>
          <p:cNvPr id="5" name="Text Placeholder 12">
            <a:extLst>
              <a:ext uri="{FF2B5EF4-FFF2-40B4-BE49-F238E27FC236}">
                <a16:creationId xmlns:a16="http://schemas.microsoft.com/office/drawing/2014/main" id="{C4D84B0C-947B-EB05-0F37-FE42F301492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2131361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bg>
      <p:bgPr>
        <a:solidFill>
          <a:srgbClr val="00A0AF"/>
        </a:solidFill>
        <a:effectLst/>
      </p:bgPr>
    </p:bg>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285DDF97-3412-B39C-9B04-22AAA6A75CC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33E743D7-49EB-0CDF-E35E-E6627B96892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0" name="Graphic 9">
            <a:extLst>
              <a:ext uri="{FF2B5EF4-FFF2-40B4-BE49-F238E27FC236}">
                <a16:creationId xmlns:a16="http://schemas.microsoft.com/office/drawing/2014/main" id="{B4A9BFCD-DC6F-A729-EBED-31BE4F11EAF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236654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rgbClr val="22404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B1F5509F-FD5B-C545-E977-A4BD9430D5A2}"/>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E6AA37B9-0CF3-EB27-2EAC-549545423081}"/>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B7EE5915-1D11-98E9-B254-159F1D19BA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9164692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 1">
    <p:bg>
      <p:bgPr>
        <a:solidFill>
          <a:srgbClr val="00763D"/>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CE9B64A6-1625-6C96-2F53-92E6ED02E63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D7670AF8-12F8-DCE4-011D-9FAC44539C1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EF4737E8-5427-9414-9B1D-D57E43C93A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1640564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28708B"/>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93A04561-1103-432E-9EAF-C4F152B65089}"/>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58D4296A-7CA2-A9B0-B51C-3A238F13295D}"/>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44A05B32-1186-7747-CD99-4AB74F9EC96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4194655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008B9C"/>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EDB5222F-73B5-5B98-9188-3A83F6A85498}"/>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8C198C62-A8AF-FAA3-548F-21C78852E25F}"/>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9" name="Graphic 8">
            <a:extLst>
              <a:ext uri="{FF2B5EF4-FFF2-40B4-BE49-F238E27FC236}">
                <a16:creationId xmlns:a16="http://schemas.microsoft.com/office/drawing/2014/main" id="{0CA65ECE-1C2D-7A20-1BC7-E8CB217E8A8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3207222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7_Custom Layout">
    <p:bg>
      <p:bgPr>
        <a:solidFill>
          <a:srgbClr val="99D9DF"/>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B906BC3-6D2A-1FB0-3033-154DF56134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82540" y="2271498"/>
            <a:ext cx="3374079" cy="4152717"/>
          </a:xfrm>
          <a:prstGeom prst="rect">
            <a:avLst/>
          </a:prstGeom>
        </p:spPr>
      </p:pic>
      <p:sp>
        <p:nvSpPr>
          <p:cNvPr id="5" name="Title 8">
            <a:extLst>
              <a:ext uri="{FF2B5EF4-FFF2-40B4-BE49-F238E27FC236}">
                <a16:creationId xmlns:a16="http://schemas.microsoft.com/office/drawing/2014/main" id="{348D27A5-565B-1D67-63BF-DFA017975155}"/>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09AF7653-5EB6-497B-5869-1D5120CBA783}"/>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108410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rgbClr val="8FC440"/>
        </a:soli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81F89483-5940-ADE0-61FD-6D7DD91C40D7}"/>
              </a:ext>
            </a:extLst>
          </p:cNvPr>
          <p:cNvSpPr>
            <a:spLocks noGrp="1"/>
          </p:cNvSpPr>
          <p:nvPr>
            <p:ph type="title" hasCustomPrompt="1"/>
          </p:nvPr>
        </p:nvSpPr>
        <p:spPr>
          <a:xfrm>
            <a:off x="651750" y="772581"/>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7" name="Text Placeholder 12">
            <a:extLst>
              <a:ext uri="{FF2B5EF4-FFF2-40B4-BE49-F238E27FC236}">
                <a16:creationId xmlns:a16="http://schemas.microsoft.com/office/drawing/2014/main" id="{BB2EF260-ACF1-9137-BEDE-5CFB837C3177}"/>
              </a:ext>
            </a:extLst>
          </p:cNvPr>
          <p:cNvSpPr>
            <a:spLocks noGrp="1"/>
          </p:cNvSpPr>
          <p:nvPr>
            <p:ph type="body" sz="quarter" idx="12" hasCustomPrompt="1"/>
          </p:nvPr>
        </p:nvSpPr>
        <p:spPr>
          <a:xfrm>
            <a:off x="651750" y="236721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9610F41B-58EC-39F9-4FE8-66A80333BC5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378456" y="2282948"/>
            <a:ext cx="3344152" cy="4115867"/>
          </a:xfrm>
          <a:prstGeom prst="rect">
            <a:avLst/>
          </a:prstGeom>
        </p:spPr>
      </p:pic>
    </p:spTree>
    <p:extLst>
      <p:ext uri="{BB962C8B-B14F-4D97-AF65-F5344CB8AC3E}">
        <p14:creationId xmlns:p14="http://schemas.microsoft.com/office/powerpoint/2010/main" val="7938490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7346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00A0AF"/>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DB46E251-E0DB-149F-49A3-A4684297942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985300FD-0582-590B-94B2-72A10E888E18}"/>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9397955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9_Custom Layou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970D9F-35B9-7BEC-30C5-B4B6110141EA}"/>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77240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0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1FC03-BAE8-08F8-C03C-D7069F68E35D}"/>
              </a:ext>
              <a:ext uri="{C183D7F6-B498-43B3-948B-1728B52AA6E4}">
                <adec:decorative xmlns:adec="http://schemas.microsoft.com/office/drawing/2017/decorative" val="1"/>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9" name="Rectangle 8">
            <a:extLst>
              <a:ext uri="{FF2B5EF4-FFF2-40B4-BE49-F238E27FC236}">
                <a16:creationId xmlns:a16="http://schemas.microsoft.com/office/drawing/2014/main" id="{70160D03-10D1-F543-8A4B-F903DEA927B1}"/>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5B1D7790-A96D-0B4B-9276-1E588F5A7CBC}"/>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E3E24F"/>
                </a:solidFill>
                <a:latin typeface="Bierstadt" panose="020B0004020202020204" pitchFamily="34" charset="0"/>
              </a:defRPr>
            </a:lvl1pPr>
          </a:lstStyle>
          <a:p>
            <a:r>
              <a:rPr lang="en-US"/>
              <a:t>Title</a:t>
            </a:r>
          </a:p>
        </p:txBody>
      </p:sp>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Bierstadt" panose="020B0004020202020204" pitchFamily="34" charset="0"/>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5" name="Graphic 4">
            <a:extLst>
              <a:ext uri="{FF2B5EF4-FFF2-40B4-BE49-F238E27FC236}">
                <a16:creationId xmlns:a16="http://schemas.microsoft.com/office/drawing/2014/main" id="{FBE2C258-5BBD-5247-86C8-69B295FC4C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014468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2837168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7_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0211E-2822-F6E4-9E47-8530169BBCF3}"/>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rot="16200000">
            <a:off x="3613152" y="-1720852"/>
            <a:ext cx="4965698" cy="12192000"/>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2511088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_Custom Layout">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F7D-3941-12DC-810F-C3DB800628DC}"/>
              </a:ext>
              <a:ext uri="{C183D7F6-B498-43B3-948B-1728B52AA6E4}">
                <adec:decorative xmlns:adec="http://schemas.microsoft.com/office/drawing/2017/decorative" val="1"/>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rot="16200000">
            <a:off x="3613152" y="-1720853"/>
            <a:ext cx="4965698" cy="12192001"/>
          </a:xfrm>
          <a:prstGeom prst="rect">
            <a:avLst/>
          </a:prstGeom>
        </p:spPr>
      </p:pic>
      <p:sp>
        <p:nvSpPr>
          <p:cNvPr id="7" name="Rectangle 6">
            <a:extLst>
              <a:ext uri="{FF2B5EF4-FFF2-40B4-BE49-F238E27FC236}">
                <a16:creationId xmlns:a16="http://schemas.microsoft.com/office/drawing/2014/main" id="{F433D262-36A7-BB67-BB19-507059282107}"/>
              </a:ext>
            </a:extLst>
          </p:cNvPr>
          <p:cNvSpPr/>
          <p:nvPr userDrawn="1"/>
        </p:nvSpPr>
        <p:spPr>
          <a:xfrm>
            <a:off x="0" y="2"/>
            <a:ext cx="12192000"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7C1F65A3-AA1D-2D4E-8875-11A84D8A7B0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708D3379-47C3-A863-A6CD-3917D2F22556}"/>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88540D85-9D2F-72A4-0A82-F761842C039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9161420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B342B9-65A1-2083-915F-DF26F9E20E09}"/>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1E6F3F-CC5A-17A2-AB27-2533E9676D68}"/>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C00F4D4D-234C-DC96-E45D-A35FF93EC2B5}"/>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3CC16D69-EAED-6E9D-70A8-6FD8E949DD7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5889374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4588DF-DD4D-296E-96AB-7D517E33A548}"/>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F0C53CEF-35DC-6A4A-11C9-A55FD77F09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F6ED634F-7A6F-0AC6-A4A3-56AD113C10D3}"/>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E388729D-D91D-E69F-98C1-F3C79F7A0C7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4269989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E7D934-1618-9801-03A7-4A110FB8EA52}"/>
              </a:ext>
            </a:extLst>
          </p:cNvPr>
          <p:cNvSpPr/>
          <p:nvPr userDrawn="1"/>
        </p:nvSpPr>
        <p:spPr>
          <a:xfrm>
            <a:off x="0" y="2"/>
            <a:ext cx="12192000"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6FF4003-049E-5A04-C140-B77410C89FA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D74C888C-8BD2-6411-3A89-C8BF49B09D11}"/>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12" name="Graphic 11">
            <a:extLst>
              <a:ext uri="{FF2B5EF4-FFF2-40B4-BE49-F238E27FC236}">
                <a16:creationId xmlns:a16="http://schemas.microsoft.com/office/drawing/2014/main" id="{1AB92089-88D7-430E-BB38-7DDABB20C5E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11814848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6_Custom Layou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81B9CB-EB68-69E6-E692-6DA920C2BFDA}"/>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C1EE09B8-B0BA-DB7B-EAFF-8A561969FA0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rgbClr val="22404D"/>
                </a:solidFill>
                <a:latin typeface="Montserrat" pitchFamily="2" charset="77"/>
              </a:defRPr>
            </a:lvl1pPr>
          </a:lstStyle>
          <a:p>
            <a:r>
              <a:rPr lang="en-US"/>
              <a:t>Title</a:t>
            </a:r>
          </a:p>
        </p:txBody>
      </p:sp>
      <p:sp>
        <p:nvSpPr>
          <p:cNvPr id="11" name="Text Placeholder 12">
            <a:extLst>
              <a:ext uri="{FF2B5EF4-FFF2-40B4-BE49-F238E27FC236}">
                <a16:creationId xmlns:a16="http://schemas.microsoft.com/office/drawing/2014/main" id="{0707B934-FFD3-B316-41DB-77161F21FE72}"/>
              </a:ext>
            </a:extLst>
          </p:cNvPr>
          <p:cNvSpPr>
            <a:spLocks noGrp="1"/>
          </p:cNvSpPr>
          <p:nvPr>
            <p:ph type="body" sz="quarter" idx="12" hasCustomPrompt="1"/>
          </p:nvPr>
        </p:nvSpPr>
        <p:spPr>
          <a:xfrm>
            <a:off x="651750" y="2255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pic>
        <p:nvPicPr>
          <p:cNvPr id="8" name="Graphic 7">
            <a:extLst>
              <a:ext uri="{FF2B5EF4-FFF2-40B4-BE49-F238E27FC236}">
                <a16:creationId xmlns:a16="http://schemas.microsoft.com/office/drawing/2014/main" id="{78F9B069-2707-4187-1827-09471AC7675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6345" y="693864"/>
            <a:ext cx="497491" cy="612297"/>
          </a:xfrm>
          <a:prstGeom prst="rect">
            <a:avLst/>
          </a:prstGeom>
        </p:spPr>
      </p:pic>
    </p:spTree>
    <p:extLst>
      <p:ext uri="{BB962C8B-B14F-4D97-AF65-F5344CB8AC3E}">
        <p14:creationId xmlns:p14="http://schemas.microsoft.com/office/powerpoint/2010/main" val="7436533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bg1"/>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8B01EB1E-4269-534F-99E1-C4C3B85950B3}"/>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12" name="Rectangle 11">
            <a:extLst>
              <a:ext uri="{FF2B5EF4-FFF2-40B4-BE49-F238E27FC236}">
                <a16:creationId xmlns:a16="http://schemas.microsoft.com/office/drawing/2014/main" id="{E7242CD6-04C4-2567-F49F-5126DCB3CEE8}"/>
              </a:ext>
            </a:extLst>
          </p:cNvPr>
          <p:cNvSpPr/>
          <p:nvPr userDrawn="1"/>
        </p:nvSpPr>
        <p:spPr>
          <a:xfrm>
            <a:off x="5504686" y="2"/>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4" name="Title 8">
            <a:extLst>
              <a:ext uri="{FF2B5EF4-FFF2-40B4-BE49-F238E27FC236}">
                <a16:creationId xmlns:a16="http://schemas.microsoft.com/office/drawing/2014/main" id="{69A2698E-9B81-C284-B9BF-7E104E970ACC}"/>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06976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22404D"/>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6509D7F2-2F4F-57F9-E060-B1A34EBA2E14}"/>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F5FD8CB4-4811-AFEC-359E-1EDA61B8130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4910512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8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2353" y="-32677"/>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29E110F3-D188-0049-90C9-8C69A36204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50"/>
            <a:ext cx="395211" cy="486414"/>
          </a:xfrm>
          <a:prstGeom prst="rect">
            <a:avLst/>
          </a:prstGeom>
        </p:spPr>
      </p:pic>
      <p:sp>
        <p:nvSpPr>
          <p:cNvPr id="8" name="Text Placeholder 12">
            <a:extLst>
              <a:ext uri="{FF2B5EF4-FFF2-40B4-BE49-F238E27FC236}">
                <a16:creationId xmlns:a16="http://schemas.microsoft.com/office/drawing/2014/main" id="{3C6D7603-93E3-4C7E-76CC-D2605E2E1B51}"/>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A80D8C5-48C5-A009-1000-746DA2532B19}"/>
              </a:ext>
            </a:extLst>
          </p:cNvPr>
          <p:cNvSpPr/>
          <p:nvPr userDrawn="1"/>
        </p:nvSpPr>
        <p:spPr>
          <a:xfrm>
            <a:off x="0" y="0"/>
            <a:ext cx="6687313"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2C27CD4-F690-5014-5264-2F97E2DAF81B}"/>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94514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2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DFBBF0AE-84AE-262E-63B0-27BABEE37615}"/>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2414940-C585-4B1B-903A-39CF55A54468}"/>
              </a:ext>
            </a:extLst>
          </p:cNvPr>
          <p:cNvSpPr/>
          <p:nvPr userDrawn="1"/>
        </p:nvSpPr>
        <p:spPr>
          <a:xfrm>
            <a:off x="5504686" y="2"/>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6F314FB-15C1-1BB2-8061-5A43FE39DCAE}"/>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30304504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_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D28CBF7-6728-9348-B3ED-DCB8CA5F3B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2" y="6230225"/>
            <a:ext cx="395211" cy="486414"/>
          </a:xfrm>
          <a:prstGeom prst="rect">
            <a:avLst/>
          </a:prstGeom>
        </p:spPr>
      </p:pic>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8" name="Text Placeholder 12">
            <a:extLst>
              <a:ext uri="{FF2B5EF4-FFF2-40B4-BE49-F238E27FC236}">
                <a16:creationId xmlns:a16="http://schemas.microsoft.com/office/drawing/2014/main" id="{975912C9-A6EC-920B-A06C-5A82D8083D3F}"/>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BBA78C20-DFB6-A1A0-674A-4BB1BB0E2D55}"/>
              </a:ext>
            </a:extLst>
          </p:cNvPr>
          <p:cNvSpPr/>
          <p:nvPr userDrawn="1"/>
        </p:nvSpPr>
        <p:spPr>
          <a:xfrm>
            <a:off x="0" y="0"/>
            <a:ext cx="6687313" cy="1892298"/>
          </a:xfrm>
          <a:prstGeom prst="rect">
            <a:avLst/>
          </a:prstGeom>
          <a:solidFill>
            <a:srgbClr val="00A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BBF36415-7D3C-3C0B-A482-399EB5D0226E}"/>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21121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C895EB1E-6385-4CB4-3D6E-5BF831886BAF}"/>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273843D9-04BC-0FC4-D570-722DA9911E93}"/>
              </a:ext>
            </a:extLst>
          </p:cNvPr>
          <p:cNvSpPr/>
          <p:nvPr userDrawn="1"/>
        </p:nvSpPr>
        <p:spPr>
          <a:xfrm>
            <a:off x="5504686" y="2"/>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9887C384-34E8-F674-EA6A-5CA2BB72B7A2}"/>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9145409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9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715888"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57474289-AEFE-8749-A850-38D75509A26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38667" y="6230225"/>
            <a:ext cx="395211" cy="486414"/>
          </a:xfrm>
          <a:prstGeom prst="rect">
            <a:avLst/>
          </a:prstGeom>
        </p:spPr>
      </p:pic>
      <p:sp>
        <p:nvSpPr>
          <p:cNvPr id="8" name="Text Placeholder 12">
            <a:extLst>
              <a:ext uri="{FF2B5EF4-FFF2-40B4-BE49-F238E27FC236}">
                <a16:creationId xmlns:a16="http://schemas.microsoft.com/office/drawing/2014/main" id="{9C441163-68C0-FE4B-D6D1-9611D8E95589}"/>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8B94111-AB34-BC9B-07DF-76665EE90CE0}"/>
              </a:ext>
            </a:extLst>
          </p:cNvPr>
          <p:cNvSpPr/>
          <p:nvPr userDrawn="1"/>
        </p:nvSpPr>
        <p:spPr>
          <a:xfrm>
            <a:off x="0" y="0"/>
            <a:ext cx="6687313"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000F7503-EE76-2F57-D80C-96B0DA0B0158}"/>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102615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AE83672A-8A2F-2AC5-1276-B97883B42826}"/>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4CAAFDA8-08CC-93E1-76AD-82149E75BFA5}"/>
              </a:ext>
            </a:extLst>
          </p:cNvPr>
          <p:cNvSpPr/>
          <p:nvPr userDrawn="1"/>
        </p:nvSpPr>
        <p:spPr>
          <a:xfrm>
            <a:off x="5504686" y="2"/>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5643C1F2-F0C7-59BD-955F-63A59D383386}"/>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2742316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1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32679"/>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3" name="Graphic 12">
            <a:extLst>
              <a:ext uri="{FF2B5EF4-FFF2-40B4-BE49-F238E27FC236}">
                <a16:creationId xmlns:a16="http://schemas.microsoft.com/office/drawing/2014/main" id="{7FA1A979-30AA-4541-9A20-8ED072217C6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197546"/>
            <a:ext cx="395211" cy="486414"/>
          </a:xfrm>
          <a:prstGeom prst="rect">
            <a:avLst/>
          </a:prstGeom>
        </p:spPr>
      </p:pic>
      <p:sp>
        <p:nvSpPr>
          <p:cNvPr id="11" name="Text Placeholder 12">
            <a:extLst>
              <a:ext uri="{FF2B5EF4-FFF2-40B4-BE49-F238E27FC236}">
                <a16:creationId xmlns:a16="http://schemas.microsoft.com/office/drawing/2014/main" id="{61E154DA-5E82-DD10-8840-60E3760D994B}"/>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2" name="Rectangle 11">
            <a:extLst>
              <a:ext uri="{FF2B5EF4-FFF2-40B4-BE49-F238E27FC236}">
                <a16:creationId xmlns:a16="http://schemas.microsoft.com/office/drawing/2014/main" id="{927EC437-D42B-620B-CECC-09E35884FF18}"/>
              </a:ext>
            </a:extLst>
          </p:cNvPr>
          <p:cNvSpPr/>
          <p:nvPr userDrawn="1"/>
        </p:nvSpPr>
        <p:spPr>
          <a:xfrm>
            <a:off x="0" y="0"/>
            <a:ext cx="6687313"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6" name="Title 8">
            <a:extLst>
              <a:ext uri="{FF2B5EF4-FFF2-40B4-BE49-F238E27FC236}">
                <a16:creationId xmlns:a16="http://schemas.microsoft.com/office/drawing/2014/main" id="{D53B0891-4617-0F4B-C8BF-BD93123DCD87}"/>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9818346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14779" y="6230227"/>
            <a:ext cx="395211" cy="486414"/>
          </a:xfrm>
          <a:prstGeom prst="rect">
            <a:avLst/>
          </a:prstGeom>
        </p:spPr>
      </p:pic>
      <p:sp>
        <p:nvSpPr>
          <p:cNvPr id="8" name="Text Placeholder 12">
            <a:extLst>
              <a:ext uri="{FF2B5EF4-FFF2-40B4-BE49-F238E27FC236}">
                <a16:creationId xmlns:a16="http://schemas.microsoft.com/office/drawing/2014/main" id="{3F3CAE27-71EA-48AB-DF10-D9F55DD4BB68}"/>
              </a:ext>
            </a:extLst>
          </p:cNvPr>
          <p:cNvSpPr>
            <a:spLocks noGrp="1"/>
          </p:cNvSpPr>
          <p:nvPr>
            <p:ph type="body" sz="quarter" idx="12" hasCustomPrompt="1"/>
          </p:nvPr>
        </p:nvSpPr>
        <p:spPr>
          <a:xfrm>
            <a:off x="6239433" y="2310941"/>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9" name="Rectangle 8">
            <a:extLst>
              <a:ext uri="{FF2B5EF4-FFF2-40B4-BE49-F238E27FC236}">
                <a16:creationId xmlns:a16="http://schemas.microsoft.com/office/drawing/2014/main" id="{A6B896A0-C008-4342-DA06-B76690010D93}"/>
              </a:ext>
            </a:extLst>
          </p:cNvPr>
          <p:cNvSpPr/>
          <p:nvPr userDrawn="1"/>
        </p:nvSpPr>
        <p:spPr>
          <a:xfrm>
            <a:off x="5504686" y="2"/>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23EBDE2A-05E6-A0BC-20ED-BACA9DB76140}"/>
              </a:ext>
            </a:extLst>
          </p:cNvPr>
          <p:cNvSpPr>
            <a:spLocks noGrp="1"/>
          </p:cNvSpPr>
          <p:nvPr>
            <p:ph type="title" hasCustomPrompt="1"/>
          </p:nvPr>
        </p:nvSpPr>
        <p:spPr>
          <a:xfrm>
            <a:off x="6217920" y="687237"/>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693861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2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C02DE80-4013-B141-AFBB-3453664DEBF8}"/>
              </a:ext>
            </a:extLst>
          </p:cNvPr>
          <p:cNvSpPr>
            <a:spLocks noGrp="1"/>
          </p:cNvSpPr>
          <p:nvPr>
            <p:ph type="pic" sz="quarter" idx="13" hasCustomPrompt="1"/>
          </p:nvPr>
        </p:nvSpPr>
        <p:spPr>
          <a:xfrm>
            <a:off x="6687313"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pic>
        <p:nvPicPr>
          <p:cNvPr id="12" name="Graphic 11">
            <a:extLst>
              <a:ext uri="{FF2B5EF4-FFF2-40B4-BE49-F238E27FC236}">
                <a16:creationId xmlns:a16="http://schemas.microsoft.com/office/drawing/2014/main" id="{D07981CD-F24A-5948-98B6-2AE6BBB3B6C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10091" y="6230225"/>
            <a:ext cx="395211" cy="486414"/>
          </a:xfrm>
          <a:prstGeom prst="rect">
            <a:avLst/>
          </a:prstGeom>
        </p:spPr>
      </p:pic>
      <p:sp>
        <p:nvSpPr>
          <p:cNvPr id="18" name="Text Placeholder 12">
            <a:extLst>
              <a:ext uri="{FF2B5EF4-FFF2-40B4-BE49-F238E27FC236}">
                <a16:creationId xmlns:a16="http://schemas.microsoft.com/office/drawing/2014/main" id="{5FCC12C0-D464-651F-3E29-EFAB98AC4E44}"/>
              </a:ext>
            </a:extLst>
          </p:cNvPr>
          <p:cNvSpPr>
            <a:spLocks noGrp="1"/>
          </p:cNvSpPr>
          <p:nvPr>
            <p:ph type="body" sz="quarter" idx="12" hasCustomPrompt="1"/>
          </p:nvPr>
        </p:nvSpPr>
        <p:spPr>
          <a:xfrm>
            <a:off x="734747" y="2310939"/>
            <a:ext cx="5375345"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rgbClr val="22404D"/>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9" name="Rectangle 18">
            <a:extLst>
              <a:ext uri="{FF2B5EF4-FFF2-40B4-BE49-F238E27FC236}">
                <a16:creationId xmlns:a16="http://schemas.microsoft.com/office/drawing/2014/main" id="{2275CF59-E330-3950-D290-53C59DFA11EE}"/>
              </a:ext>
            </a:extLst>
          </p:cNvPr>
          <p:cNvSpPr/>
          <p:nvPr userDrawn="1"/>
        </p:nvSpPr>
        <p:spPr>
          <a:xfrm>
            <a:off x="0" y="0"/>
            <a:ext cx="6687313" cy="1892298"/>
          </a:xfrm>
          <a:prstGeom prst="rect">
            <a:avLst/>
          </a:prstGeom>
          <a:solidFill>
            <a:srgbClr val="287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20" name="Title 8">
            <a:extLst>
              <a:ext uri="{FF2B5EF4-FFF2-40B4-BE49-F238E27FC236}">
                <a16:creationId xmlns:a16="http://schemas.microsoft.com/office/drawing/2014/main" id="{456E3D6A-E8C1-5276-84E9-1DE2C24B881C}"/>
              </a:ext>
            </a:extLst>
          </p:cNvPr>
          <p:cNvSpPr>
            <a:spLocks noGrp="1"/>
          </p:cNvSpPr>
          <p:nvPr>
            <p:ph type="title" hasCustomPrompt="1"/>
          </p:nvPr>
        </p:nvSpPr>
        <p:spPr>
          <a:xfrm>
            <a:off x="713234" y="687235"/>
            <a:ext cx="5396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spTree>
    <p:extLst>
      <p:ext uri="{BB962C8B-B14F-4D97-AF65-F5344CB8AC3E}">
        <p14:creationId xmlns:p14="http://schemas.microsoft.com/office/powerpoint/2010/main" val="14554585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285F74"/>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C28E7E2-FFC0-7A18-D5D6-D6DB163E72B9}"/>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8" name="Rectangle 7">
            <a:extLst>
              <a:ext uri="{FF2B5EF4-FFF2-40B4-BE49-F238E27FC236}">
                <a16:creationId xmlns:a16="http://schemas.microsoft.com/office/drawing/2014/main" id="{AEB70D64-867F-8C83-05D7-90CD0B49E5D9}"/>
              </a:ext>
            </a:extLst>
          </p:cNvPr>
          <p:cNvSpPr/>
          <p:nvPr userDrawn="1"/>
        </p:nvSpPr>
        <p:spPr>
          <a:xfrm>
            <a:off x="0" y="2"/>
            <a:ext cx="12192000" cy="1892298"/>
          </a:xfrm>
          <a:prstGeom prst="rect">
            <a:avLst/>
          </a:prstGeom>
          <a:solidFill>
            <a:srgbClr val="008B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D8FAA974-D91E-D798-018F-170F91810846}"/>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8D1C8BB0-9196-165E-EF6A-53426F103B7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819054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99D9D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F349D823-E3AC-7025-6870-C6A4A4B4B950}"/>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3FF93BB-8726-446C-6B61-ADF8C8A23BF5}"/>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4211560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0AF"/>
        </a:solidFill>
        <a:effectLst/>
      </p:bgPr>
    </p:bg>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ACCDBDAD-CAFE-60FD-747B-C3CA20479CD3}"/>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B1CD2932-DD29-3C81-1322-D0003E7C3871}"/>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8" name="Title 8">
            <a:extLst>
              <a:ext uri="{FF2B5EF4-FFF2-40B4-BE49-F238E27FC236}">
                <a16:creationId xmlns:a16="http://schemas.microsoft.com/office/drawing/2014/main" id="{E84BDBB0-1B94-9B0C-72D8-8B22532428B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C3AAE460-6668-DF2E-A01C-78F0ABE77E9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8359100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285F74"/>
        </a:solidFill>
        <a:effectLst/>
      </p:bgPr>
    </p:bg>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FE60DA0D-29CA-CF63-9474-00C8F9AB7D5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0" name="Rectangle 9">
            <a:extLst>
              <a:ext uri="{FF2B5EF4-FFF2-40B4-BE49-F238E27FC236}">
                <a16:creationId xmlns:a16="http://schemas.microsoft.com/office/drawing/2014/main" id="{8F073299-465E-241F-14CD-8E377DA645A5}"/>
              </a:ext>
            </a:extLst>
          </p:cNvPr>
          <p:cNvSpPr/>
          <p:nvPr userDrawn="1"/>
        </p:nvSpPr>
        <p:spPr>
          <a:xfrm>
            <a:off x="0" y="2"/>
            <a:ext cx="12192000" cy="1892298"/>
          </a:xfrm>
          <a:prstGeom prst="rect">
            <a:avLst/>
          </a:prstGeom>
          <a:solidFill>
            <a:srgbClr val="99D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1" name="Title 8">
            <a:extLst>
              <a:ext uri="{FF2B5EF4-FFF2-40B4-BE49-F238E27FC236}">
                <a16:creationId xmlns:a16="http://schemas.microsoft.com/office/drawing/2014/main" id="{3F0AFCEF-1419-BAC5-D25C-CF97C62CD8DE}"/>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6" name="Graphic 5">
            <a:extLst>
              <a:ext uri="{FF2B5EF4-FFF2-40B4-BE49-F238E27FC236}">
                <a16:creationId xmlns:a16="http://schemas.microsoft.com/office/drawing/2014/main" id="{E53D6AB6-7430-C747-8928-F34B4FAA43C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2" y="683159"/>
            <a:ext cx="505405" cy="622038"/>
          </a:xfrm>
          <a:prstGeom prst="rect">
            <a:avLst/>
          </a:prstGeom>
        </p:spPr>
      </p:pic>
    </p:spTree>
    <p:extLst>
      <p:ext uri="{BB962C8B-B14F-4D97-AF65-F5344CB8AC3E}">
        <p14:creationId xmlns:p14="http://schemas.microsoft.com/office/powerpoint/2010/main" val="3893778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008B9C"/>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75DBCA35-BE0C-8ED0-3517-DCA869CF49F5}"/>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A5EB846D-73C8-AB9F-505D-7D0A61227B9A}"/>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369DD91F-6E82-823A-E47B-E74518C9B8C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44677F99-5615-965F-81E9-592E2C626B6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8483413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00A0AF"/>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0E77B758-7CAA-1576-6EF8-E7E4339EA407}"/>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7" name="Rectangle 6">
            <a:extLst>
              <a:ext uri="{FF2B5EF4-FFF2-40B4-BE49-F238E27FC236}">
                <a16:creationId xmlns:a16="http://schemas.microsoft.com/office/drawing/2014/main" id="{3D034206-101B-60AC-9128-F1179B1838F7}"/>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0" name="Title 8">
            <a:extLst>
              <a:ext uri="{FF2B5EF4-FFF2-40B4-BE49-F238E27FC236}">
                <a16:creationId xmlns:a16="http://schemas.microsoft.com/office/drawing/2014/main" id="{18BA5573-DEF4-DF20-0641-2BF208599467}"/>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2" name="Graphic 11">
            <a:extLst>
              <a:ext uri="{FF2B5EF4-FFF2-40B4-BE49-F238E27FC236}">
                <a16:creationId xmlns:a16="http://schemas.microsoft.com/office/drawing/2014/main" id="{5060DFC1-17FD-9511-0964-2B851D8635B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34681638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00C0CA"/>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AEBDA2D6-712C-3970-0D06-BC9F67C74230}"/>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39FD8A43-425C-CD67-4114-AB2E79994F6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93F14C2A-78FA-9E2A-616E-F4B1C81E97FB}"/>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745F0B3D-0401-4765-D11E-F0938B614C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504265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99D9DF"/>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D1797A30-BC3D-0086-766F-B29BE909DA86}"/>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931B45FD-6F02-CBC6-B7F8-0633ED34F1BB}"/>
              </a:ext>
            </a:extLst>
          </p:cNvPr>
          <p:cNvSpPr/>
          <p:nvPr userDrawn="1"/>
        </p:nvSpPr>
        <p:spPr>
          <a:xfrm>
            <a:off x="0" y="2"/>
            <a:ext cx="12192000" cy="1892298"/>
          </a:xfrm>
          <a:prstGeom prst="rect">
            <a:avLst/>
          </a:prstGeom>
          <a:solidFill>
            <a:srgbClr val="28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81507F49-9DF7-022B-62BE-54ABE9413E73}"/>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E0DA3FE1-B193-7965-3D79-9E4A002C900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5919890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8FC440"/>
        </a:solidFill>
        <a:effectLst/>
      </p:bgPr>
    </p:b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97742CB5-CE98-20BA-DE73-6D3D998E913A}"/>
              </a:ext>
            </a:extLst>
          </p:cNvPr>
          <p:cNvSpPr>
            <a:spLocks noGrp="1"/>
          </p:cNvSpPr>
          <p:nvPr>
            <p:ph type="body" sz="quarter" idx="12" hasCustomPrompt="1"/>
          </p:nvPr>
        </p:nvSpPr>
        <p:spPr>
          <a:xfrm>
            <a:off x="651750" y="2430079"/>
            <a:ext cx="11070858" cy="4033586"/>
          </a:xfrm>
        </p:spPr>
        <p:txBody>
          <a:bodyPr>
            <a:noAutofit/>
          </a:bodyPr>
          <a:lstStyle>
            <a:lvl1pPr marL="171450" indent="-171450">
              <a:lnSpc>
                <a:spcPct val="100000"/>
              </a:lnSpc>
              <a:spcBef>
                <a:spcPts val="0"/>
              </a:spcBef>
              <a:buFont typeface="Arial" panose="020B0604020202020204" pitchFamily="34" charset="0"/>
              <a:buChar char="•"/>
              <a:defRPr sz="24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
        <p:nvSpPr>
          <p:cNvPr id="11" name="Rectangle 10">
            <a:extLst>
              <a:ext uri="{FF2B5EF4-FFF2-40B4-BE49-F238E27FC236}">
                <a16:creationId xmlns:a16="http://schemas.microsoft.com/office/drawing/2014/main" id="{E10B01BD-29F1-74A4-094F-8598F4A890C6}"/>
              </a:ext>
            </a:extLst>
          </p:cNvPr>
          <p:cNvSpPr/>
          <p:nvPr userDrawn="1"/>
        </p:nvSpPr>
        <p:spPr>
          <a:xfrm>
            <a:off x="0" y="2"/>
            <a:ext cx="12192000" cy="1892298"/>
          </a:xfrm>
          <a:prstGeom prst="rect">
            <a:avLst/>
          </a:prstGeom>
          <a:solidFill>
            <a:srgbClr val="224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000" b="1" i="0">
              <a:latin typeface="Montserrat SemiBold" pitchFamily="2" charset="77"/>
            </a:endParaRPr>
          </a:p>
        </p:txBody>
      </p:sp>
      <p:sp>
        <p:nvSpPr>
          <p:cNvPr id="12" name="Title 8">
            <a:extLst>
              <a:ext uri="{FF2B5EF4-FFF2-40B4-BE49-F238E27FC236}">
                <a16:creationId xmlns:a16="http://schemas.microsoft.com/office/drawing/2014/main" id="{16FC1FC2-7E1C-B468-161A-C6DBE12C0D44}"/>
              </a:ext>
            </a:extLst>
          </p:cNvPr>
          <p:cNvSpPr>
            <a:spLocks noGrp="1"/>
          </p:cNvSpPr>
          <p:nvPr>
            <p:ph type="title" hasCustomPrompt="1"/>
          </p:nvPr>
        </p:nvSpPr>
        <p:spPr>
          <a:xfrm>
            <a:off x="651750" y="687237"/>
            <a:ext cx="11070858" cy="605665"/>
          </a:xfrm>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3" name="Graphic 12">
            <a:extLst>
              <a:ext uri="{FF2B5EF4-FFF2-40B4-BE49-F238E27FC236}">
                <a16:creationId xmlns:a16="http://schemas.microsoft.com/office/drawing/2014/main" id="{68CEF8AA-657F-22CB-49C7-B9227FA40B9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230433" y="693864"/>
            <a:ext cx="492175" cy="605752"/>
          </a:xfrm>
          <a:prstGeom prst="rect">
            <a:avLst/>
          </a:prstGeom>
        </p:spPr>
      </p:pic>
    </p:spTree>
    <p:extLst>
      <p:ext uri="{BB962C8B-B14F-4D97-AF65-F5344CB8AC3E}">
        <p14:creationId xmlns:p14="http://schemas.microsoft.com/office/powerpoint/2010/main" val="2620533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C73A1-793B-0B79-2CF2-12F129059F0A}"/>
              </a:ext>
            </a:extLst>
          </p:cNvPr>
          <p:cNvPicPr>
            <a:picLocks noChangeAspect="1"/>
          </p:cNvPicPr>
          <p:nvPr userDrawn="1"/>
        </p:nvPicPr>
        <p:blipFill rotWithShape="1">
          <a:blip r:embed="rId2"/>
          <a:srcRect b="20462"/>
          <a:stretch/>
        </p:blipFill>
        <p:spPr>
          <a:xfrm>
            <a:off x="0" y="-788678"/>
            <a:ext cx="12192000" cy="7646678"/>
          </a:xfrm>
          <a:prstGeom prst="rect">
            <a:avLst/>
          </a:prstGeom>
        </p:spPr>
      </p:pic>
      <p:pic>
        <p:nvPicPr>
          <p:cNvPr id="9" name="Graphic 8">
            <a:extLst>
              <a:ext uri="{FF2B5EF4-FFF2-40B4-BE49-F238E27FC236}">
                <a16:creationId xmlns:a16="http://schemas.microsoft.com/office/drawing/2014/main" id="{5BC8B8DB-DEEE-9408-C878-D26E00EFB11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2" name="Text Placeholder 12">
            <a:extLst>
              <a:ext uri="{FF2B5EF4-FFF2-40B4-BE49-F238E27FC236}">
                <a16:creationId xmlns:a16="http://schemas.microsoft.com/office/drawing/2014/main" id="{063784A4-6D58-0950-C05F-925315C83158}"/>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025587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349D72-DDA3-23F3-37AE-176D4F5AFE4F}"/>
              </a:ext>
            </a:extLst>
          </p:cNvPr>
          <p:cNvPicPr>
            <a:picLocks noChangeAspect="1"/>
          </p:cNvPicPr>
          <p:nvPr userDrawn="1"/>
        </p:nvPicPr>
        <p:blipFill rotWithShape="1">
          <a:blip r:embed="rId2"/>
          <a:srcRect t="-1" b="26798"/>
          <a:stretch/>
        </p:blipFill>
        <p:spPr>
          <a:xfrm>
            <a:off x="0" y="-116798"/>
            <a:ext cx="12192000" cy="6974798"/>
          </a:xfrm>
          <a:prstGeom prst="rect">
            <a:avLst/>
          </a:prstGeom>
        </p:spPr>
      </p:pic>
      <p:pic>
        <p:nvPicPr>
          <p:cNvPr id="11" name="Graphic 10">
            <a:extLst>
              <a:ext uri="{FF2B5EF4-FFF2-40B4-BE49-F238E27FC236}">
                <a16:creationId xmlns:a16="http://schemas.microsoft.com/office/drawing/2014/main" id="{F0DAB90C-8FE5-C49C-7DC9-E7DCEEE260F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itle 8">
            <a:extLst>
              <a:ext uri="{FF2B5EF4-FFF2-40B4-BE49-F238E27FC236}">
                <a16:creationId xmlns:a16="http://schemas.microsoft.com/office/drawing/2014/main" id="{2A82030D-989F-848A-CC84-D1D618E8E92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sp>
        <p:nvSpPr>
          <p:cNvPr id="9" name="Text Placeholder 12">
            <a:extLst>
              <a:ext uri="{FF2B5EF4-FFF2-40B4-BE49-F238E27FC236}">
                <a16:creationId xmlns:a16="http://schemas.microsoft.com/office/drawing/2014/main" id="{42B0AE13-79A2-5EAE-4654-382C11217FAB}"/>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4216117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B172B7-0B26-49D6-7E34-DE2E7922A24B}"/>
              </a:ext>
            </a:extLst>
          </p:cNvPr>
          <p:cNvPicPr>
            <a:picLocks noChangeAspect="1"/>
          </p:cNvPicPr>
          <p:nvPr userDrawn="1"/>
        </p:nvPicPr>
        <p:blipFill rotWithShape="1">
          <a:blip r:embed="rId2"/>
          <a:srcRect l="8426" t="1" r="1" b="33645"/>
          <a:stretch/>
        </p:blipFill>
        <p:spPr>
          <a:xfrm>
            <a:off x="0" y="-228600"/>
            <a:ext cx="12420599" cy="7086599"/>
          </a:xfrm>
          <a:prstGeom prst="rect">
            <a:avLst/>
          </a:prstGeom>
        </p:spPr>
      </p:pic>
      <p:pic>
        <p:nvPicPr>
          <p:cNvPr id="9" name="Graphic 8">
            <a:extLst>
              <a:ext uri="{FF2B5EF4-FFF2-40B4-BE49-F238E27FC236}">
                <a16:creationId xmlns:a16="http://schemas.microsoft.com/office/drawing/2014/main" id="{0B7C546E-D011-6653-C103-9FFEEC6A034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30433" y="465264"/>
            <a:ext cx="492175" cy="605752"/>
          </a:xfrm>
          <a:prstGeom prst="rect">
            <a:avLst/>
          </a:prstGeom>
        </p:spPr>
      </p:pic>
      <p:sp>
        <p:nvSpPr>
          <p:cNvPr id="6" name="Title 8">
            <a:extLst>
              <a:ext uri="{FF2B5EF4-FFF2-40B4-BE49-F238E27FC236}">
                <a16:creationId xmlns:a16="http://schemas.microsoft.com/office/drawing/2014/main" id="{4E5E3B19-AC81-6D0B-11A6-72C4A58FD099}"/>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chemeClr val="bg1"/>
                </a:solidFill>
                <a:latin typeface="Montserrat" pitchFamily="2" charset="77"/>
              </a:defRPr>
            </a:lvl1pPr>
          </a:lstStyle>
          <a:p>
            <a:r>
              <a:rPr lang="en-US"/>
              <a:t>Title</a:t>
            </a:r>
          </a:p>
        </p:txBody>
      </p:sp>
      <p:sp>
        <p:nvSpPr>
          <p:cNvPr id="8" name="Text Placeholder 12">
            <a:extLst>
              <a:ext uri="{FF2B5EF4-FFF2-40B4-BE49-F238E27FC236}">
                <a16:creationId xmlns:a16="http://schemas.microsoft.com/office/drawing/2014/main" id="{62DD820B-FA35-0909-E33C-5573CBD7CDE2}"/>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chemeClr val="bg1"/>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3035265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rgbClr val="28708B"/>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8" name="Text Placeholder 12">
            <a:extLst>
              <a:ext uri="{FF2B5EF4-FFF2-40B4-BE49-F238E27FC236}">
                <a16:creationId xmlns:a16="http://schemas.microsoft.com/office/drawing/2014/main" id="{BB3934C4-AA0B-4514-2105-8E9B1EC48A45}"/>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1C15B732-5BC1-9A9D-8DF6-0417AD96597D}"/>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3175744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6911DE-EE5A-CF28-3F1D-9306714077F3}"/>
              </a:ext>
            </a:extLst>
          </p:cNvPr>
          <p:cNvPicPr>
            <a:picLocks noChangeAspect="1"/>
          </p:cNvPicPr>
          <p:nvPr userDrawn="1"/>
        </p:nvPicPr>
        <p:blipFill rotWithShape="1">
          <a:blip r:embed="rId2"/>
          <a:srcRect b="28525"/>
          <a:stretch/>
        </p:blipFill>
        <p:spPr>
          <a:xfrm>
            <a:off x="0" y="0"/>
            <a:ext cx="12192000" cy="6858000"/>
          </a:xfrm>
          <a:prstGeom prst="rect">
            <a:avLst/>
          </a:prstGeom>
        </p:spPr>
      </p:pic>
      <p:sp>
        <p:nvSpPr>
          <p:cNvPr id="3" name="Title 8">
            <a:extLst>
              <a:ext uri="{FF2B5EF4-FFF2-40B4-BE49-F238E27FC236}">
                <a16:creationId xmlns:a16="http://schemas.microsoft.com/office/drawing/2014/main" id="{D70BB957-8170-23FE-F854-DDAA44D10941}"/>
              </a:ext>
            </a:extLst>
          </p:cNvPr>
          <p:cNvSpPr>
            <a:spLocks noGrp="1"/>
          </p:cNvSpPr>
          <p:nvPr>
            <p:ph type="title" hasCustomPrompt="1"/>
          </p:nvPr>
        </p:nvSpPr>
        <p:spPr>
          <a:xfrm>
            <a:off x="651750" y="534837"/>
            <a:ext cx="11070858" cy="605665"/>
          </a:xfrm>
        </p:spPr>
        <p:txBody>
          <a:bodyPr>
            <a:noAutofit/>
          </a:bodyPr>
          <a:lstStyle>
            <a:lvl1pPr>
              <a:lnSpc>
                <a:spcPct val="100000"/>
              </a:lnSpc>
              <a:defRPr sz="6000" b="1" i="0">
                <a:solidFill>
                  <a:srgbClr val="22404D"/>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B9BE7DED-7DAD-9674-2365-DEACC72DD7E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208616" y="435849"/>
            <a:ext cx="539900" cy="664493"/>
          </a:xfrm>
          <a:prstGeom prst="rect">
            <a:avLst/>
          </a:prstGeom>
        </p:spPr>
      </p:pic>
      <p:sp>
        <p:nvSpPr>
          <p:cNvPr id="7" name="Text Placeholder 12">
            <a:extLst>
              <a:ext uri="{FF2B5EF4-FFF2-40B4-BE49-F238E27FC236}">
                <a16:creationId xmlns:a16="http://schemas.microsoft.com/office/drawing/2014/main" id="{AB3C026F-5903-24A4-4366-A454A058299A}"/>
              </a:ext>
            </a:extLst>
          </p:cNvPr>
          <p:cNvSpPr>
            <a:spLocks noGrp="1"/>
          </p:cNvSpPr>
          <p:nvPr>
            <p:ph type="body" sz="quarter" idx="12" hasCustomPrompt="1"/>
          </p:nvPr>
        </p:nvSpPr>
        <p:spPr>
          <a:xfrm>
            <a:off x="651750" y="2001454"/>
            <a:ext cx="11070858" cy="4033586"/>
          </a:xfrm>
        </p:spPr>
        <p:txBody>
          <a:bodyPr>
            <a:noAutofit/>
          </a:bodyPr>
          <a:lstStyle>
            <a:lvl1pPr marL="171450" indent="-171450">
              <a:lnSpc>
                <a:spcPct val="100000"/>
              </a:lnSpc>
              <a:spcBef>
                <a:spcPts val="0"/>
              </a:spcBef>
              <a:buFont typeface="Arial" panose="020B0604020202020204" pitchFamily="34" charset="0"/>
              <a:buChar char="•"/>
              <a:defRPr sz="2400" b="1" i="0">
                <a:solidFill>
                  <a:srgbClr val="22404D"/>
                </a:solidFill>
                <a:latin typeface="Montserrat SemiBold"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199438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008B9C"/>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538C758-9328-7748-B012-EE17F60E75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491556" cy="6858000"/>
          </a:xfrm>
          <a:prstGeom prst="rect">
            <a:avLst/>
          </a:prstGeom>
        </p:spPr>
      </p:pic>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sp>
        <p:nvSpPr>
          <p:cNvPr id="9" name="Text Placeholder 12">
            <a:extLst>
              <a:ext uri="{FF2B5EF4-FFF2-40B4-BE49-F238E27FC236}">
                <a16:creationId xmlns:a16="http://schemas.microsoft.com/office/drawing/2014/main" id="{A75FE57E-8241-F445-BD53-8BFE06082AAF}"/>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chemeClr val="bg1"/>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7" name="Title 10">
            <a:extLst>
              <a:ext uri="{FF2B5EF4-FFF2-40B4-BE49-F238E27FC236}">
                <a16:creationId xmlns:a16="http://schemas.microsoft.com/office/drawing/2014/main" id="{8F450E2E-DE55-FAC2-92B9-66F01BA87247}"/>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chemeClr val="bg1"/>
                </a:solidFill>
                <a:latin typeface="Montserrat ExtraBold" pitchFamily="2" charset="77"/>
              </a:defRPr>
            </a:lvl1pPr>
          </a:lstStyle>
          <a:p>
            <a:r>
              <a:rPr lang="en-US"/>
              <a:t>Title</a:t>
            </a:r>
          </a:p>
        </p:txBody>
      </p:sp>
    </p:spTree>
    <p:extLst>
      <p:ext uri="{BB962C8B-B14F-4D97-AF65-F5344CB8AC3E}">
        <p14:creationId xmlns:p14="http://schemas.microsoft.com/office/powerpoint/2010/main" val="1543532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rgbClr val="8FC44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C6D11-46BE-7542-8DA4-F93D1039D70F}"/>
              </a:ext>
            </a:extLst>
          </p:cNvPr>
          <p:cNvSpPr txBox="1"/>
          <p:nvPr userDrawn="1"/>
        </p:nvSpPr>
        <p:spPr>
          <a:xfrm>
            <a:off x="7611762" y="4683211"/>
            <a:ext cx="184731" cy="369332"/>
          </a:xfrm>
          <a:prstGeom prst="rect">
            <a:avLst/>
          </a:prstGeom>
          <a:noFill/>
        </p:spPr>
        <p:txBody>
          <a:bodyPr wrap="none" rtlCol="0">
            <a:spAutoFit/>
          </a:bodyPr>
          <a:lstStyle/>
          <a:p>
            <a:endParaRPr lang="en-US"/>
          </a:p>
        </p:txBody>
      </p:sp>
      <p:pic>
        <p:nvPicPr>
          <p:cNvPr id="8" name="Graphic 7">
            <a:extLst>
              <a:ext uri="{FF2B5EF4-FFF2-40B4-BE49-F238E27FC236}">
                <a16:creationId xmlns:a16="http://schemas.microsoft.com/office/drawing/2014/main" id="{ACA8637C-18C4-4D19-0A47-3EAE946DD6B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7150" y="10456"/>
            <a:ext cx="5572120" cy="6858000"/>
          </a:xfrm>
          <a:prstGeom prst="rect">
            <a:avLst/>
          </a:prstGeom>
        </p:spPr>
      </p:pic>
      <p:sp>
        <p:nvSpPr>
          <p:cNvPr id="10" name="Text Placeholder 12">
            <a:extLst>
              <a:ext uri="{FF2B5EF4-FFF2-40B4-BE49-F238E27FC236}">
                <a16:creationId xmlns:a16="http://schemas.microsoft.com/office/drawing/2014/main" id="{628D04B0-657D-F2FA-8434-D7CB41ADA06B}"/>
              </a:ext>
            </a:extLst>
          </p:cNvPr>
          <p:cNvSpPr>
            <a:spLocks noGrp="1"/>
          </p:cNvSpPr>
          <p:nvPr>
            <p:ph type="body" sz="quarter" idx="10" hasCustomPrompt="1"/>
          </p:nvPr>
        </p:nvSpPr>
        <p:spPr>
          <a:xfrm>
            <a:off x="6024448" y="4597486"/>
            <a:ext cx="5735752" cy="349250"/>
          </a:xfrm>
        </p:spPr>
        <p:txBody>
          <a:bodyPr>
            <a:normAutofit/>
          </a:bodyPr>
          <a:lstStyle>
            <a:lvl1pPr marL="0" indent="0">
              <a:buNone/>
              <a:defRPr sz="1400" b="0" i="0">
                <a:solidFill>
                  <a:srgbClr val="22404D"/>
                </a:solidFill>
                <a:latin typeface="Montserrat Medium" pitchFamily="2" charset="77"/>
                <a:ea typeface="Roboto" panose="02000000000000000000" pitchFamily="2" charset="0"/>
                <a:cs typeface="Calibri" panose="020F0502020204030204" pitchFamily="34" charset="0"/>
              </a:defRPr>
            </a:lvl1pPr>
          </a:lstStyle>
          <a:p>
            <a:pPr lvl="0"/>
            <a:r>
              <a:rPr lang="en-US"/>
              <a:t>Subtitle</a:t>
            </a:r>
          </a:p>
        </p:txBody>
      </p:sp>
      <p:sp>
        <p:nvSpPr>
          <p:cNvPr id="6" name="Title 10">
            <a:extLst>
              <a:ext uri="{FF2B5EF4-FFF2-40B4-BE49-F238E27FC236}">
                <a16:creationId xmlns:a16="http://schemas.microsoft.com/office/drawing/2014/main" id="{5A0DA9C3-B5FC-74D0-BB2B-D8FADA008B51}"/>
              </a:ext>
            </a:extLst>
          </p:cNvPr>
          <p:cNvSpPr>
            <a:spLocks noGrp="1"/>
          </p:cNvSpPr>
          <p:nvPr>
            <p:ph type="title" hasCustomPrompt="1"/>
          </p:nvPr>
        </p:nvSpPr>
        <p:spPr>
          <a:xfrm>
            <a:off x="6024448" y="2668400"/>
            <a:ext cx="5735752" cy="1725520"/>
          </a:xfrm>
        </p:spPr>
        <p:txBody>
          <a:bodyPr tIns="91440" bIns="91440" anchor="ctr" anchorCtr="0">
            <a:noAutofit/>
          </a:bodyPr>
          <a:lstStyle>
            <a:lvl1pPr>
              <a:lnSpc>
                <a:spcPct val="100000"/>
              </a:lnSpc>
              <a:defRPr sz="6000" b="1" i="0" cap="none" baseline="0">
                <a:solidFill>
                  <a:srgbClr val="22404D"/>
                </a:solidFill>
                <a:latin typeface="Montserrat ExtraBold" pitchFamily="2" charset="77"/>
              </a:defRPr>
            </a:lvl1pPr>
          </a:lstStyle>
          <a:p>
            <a:r>
              <a:rPr lang="en-US"/>
              <a:t>Title</a:t>
            </a:r>
          </a:p>
        </p:txBody>
      </p:sp>
    </p:spTree>
    <p:extLst>
      <p:ext uri="{BB962C8B-B14F-4D97-AF65-F5344CB8AC3E}">
        <p14:creationId xmlns:p14="http://schemas.microsoft.com/office/powerpoint/2010/main" val="1695329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rgbClr val="285F74"/>
        </a:solid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83350ED-FEDA-A84E-AC8A-3A419A4825E5}"/>
              </a:ext>
            </a:extLst>
          </p:cNvPr>
          <p:cNvSpPr>
            <a:spLocks noGrp="1"/>
          </p:cNvSpPr>
          <p:nvPr>
            <p:ph type="pic" sz="quarter" idx="13" hasCustomPrompt="1"/>
          </p:nvPr>
        </p:nvSpPr>
        <p:spPr>
          <a:xfrm>
            <a:off x="0" y="0"/>
            <a:ext cx="5504687" cy="6890677"/>
          </a:xfrm>
          <a:custGeom>
            <a:avLst/>
            <a:gdLst>
              <a:gd name="connsiteX0" fmla="*/ 0 w 3640975"/>
              <a:gd name="connsiteY0" fmla="*/ 0 h 4557713"/>
              <a:gd name="connsiteX1" fmla="*/ 3640975 w 3640975"/>
              <a:gd name="connsiteY1" fmla="*/ 0 h 4557713"/>
              <a:gd name="connsiteX2" fmla="*/ 3640975 w 3640975"/>
              <a:gd name="connsiteY2" fmla="*/ 4557713 h 4557713"/>
              <a:gd name="connsiteX3" fmla="*/ 0 w 3640975"/>
              <a:gd name="connsiteY3" fmla="*/ 4557713 h 4557713"/>
            </a:gdLst>
            <a:ahLst/>
            <a:cxnLst>
              <a:cxn ang="0">
                <a:pos x="connsiteX0" y="connsiteY0"/>
              </a:cxn>
              <a:cxn ang="0">
                <a:pos x="connsiteX1" y="connsiteY1"/>
              </a:cxn>
              <a:cxn ang="0">
                <a:pos x="connsiteX2" y="connsiteY2"/>
              </a:cxn>
              <a:cxn ang="0">
                <a:pos x="connsiteX3" y="connsiteY3"/>
              </a:cxn>
            </a:cxnLst>
            <a:rect l="l" t="t" r="r" b="b"/>
            <a:pathLst>
              <a:path w="3640975" h="4557713">
                <a:moveTo>
                  <a:pt x="0" y="0"/>
                </a:moveTo>
                <a:lnTo>
                  <a:pt x="3640975" y="0"/>
                </a:lnTo>
                <a:lnTo>
                  <a:pt x="3640975" y="4557713"/>
                </a:lnTo>
                <a:lnTo>
                  <a:pt x="0" y="4557713"/>
                </a:lnTo>
                <a:close/>
              </a:path>
            </a:pathLst>
          </a:custGeom>
          <a:solidFill>
            <a:schemeClr val="bg1">
              <a:lumMod val="85000"/>
            </a:schemeClr>
          </a:solidFill>
        </p:spPr>
        <p:txBody>
          <a:bodyPr wrap="square">
            <a:noAutofit/>
          </a:bodyPr>
          <a:lstStyle>
            <a:lvl1pPr marL="0" indent="0">
              <a:buNone/>
              <a:defRPr/>
            </a:lvl1pPr>
          </a:lstStyle>
          <a:p>
            <a:r>
              <a:rPr lang="en-US"/>
              <a:t>  </a:t>
            </a:r>
          </a:p>
        </p:txBody>
      </p:sp>
      <p:sp>
        <p:nvSpPr>
          <p:cNvPr id="6" name="Title 8">
            <a:extLst>
              <a:ext uri="{FF2B5EF4-FFF2-40B4-BE49-F238E27FC236}">
                <a16:creationId xmlns:a16="http://schemas.microsoft.com/office/drawing/2014/main" id="{823D7DBA-FBB3-1B45-94F7-B9E3D2F24734}"/>
              </a:ext>
            </a:extLst>
          </p:cNvPr>
          <p:cNvSpPr>
            <a:spLocks noGrp="1"/>
          </p:cNvSpPr>
          <p:nvPr>
            <p:ph type="title" hasCustomPrompt="1"/>
          </p:nvPr>
        </p:nvSpPr>
        <p:spPr>
          <a:xfrm>
            <a:off x="6096000" y="667756"/>
            <a:ext cx="5504687" cy="719456"/>
          </a:xfrm>
          <a:ln>
            <a:noFill/>
          </a:ln>
        </p:spPr>
        <p:txBody>
          <a:bodyPr>
            <a:noAutofit/>
          </a:bodyPr>
          <a:lstStyle>
            <a:lvl1pPr>
              <a:lnSpc>
                <a:spcPct val="100000"/>
              </a:lnSpc>
              <a:defRPr sz="5000" b="1" i="0">
                <a:solidFill>
                  <a:schemeClr val="bg1"/>
                </a:solidFill>
                <a:latin typeface="Montserrat" pitchFamily="2" charset="77"/>
              </a:defRPr>
            </a:lvl1pPr>
          </a:lstStyle>
          <a:p>
            <a:r>
              <a:rPr lang="en-US"/>
              <a:t>Title</a:t>
            </a:r>
          </a:p>
        </p:txBody>
      </p:sp>
      <p:pic>
        <p:nvPicPr>
          <p:cNvPr id="10" name="Graphic 9">
            <a:extLst>
              <a:ext uri="{FF2B5EF4-FFF2-40B4-BE49-F238E27FC236}">
                <a16:creationId xmlns:a16="http://schemas.microsoft.com/office/drawing/2014/main" id="{E7086FF0-08F7-5842-9917-74B2C0E8BC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621129" y="6248913"/>
            <a:ext cx="374870" cy="461377"/>
          </a:xfrm>
          <a:prstGeom prst="rect">
            <a:avLst/>
          </a:prstGeom>
        </p:spPr>
      </p:pic>
      <p:sp>
        <p:nvSpPr>
          <p:cNvPr id="8" name="Text Placeholder 12">
            <a:extLst>
              <a:ext uri="{FF2B5EF4-FFF2-40B4-BE49-F238E27FC236}">
                <a16:creationId xmlns:a16="http://schemas.microsoft.com/office/drawing/2014/main" id="{A8C3EF08-F063-8933-6323-234C4D5A2C5F}"/>
              </a:ext>
            </a:extLst>
          </p:cNvPr>
          <p:cNvSpPr>
            <a:spLocks noGrp="1"/>
          </p:cNvSpPr>
          <p:nvPr>
            <p:ph type="body" sz="quarter" idx="12" hasCustomPrompt="1"/>
          </p:nvPr>
        </p:nvSpPr>
        <p:spPr>
          <a:xfrm>
            <a:off x="6096000" y="1918044"/>
            <a:ext cx="5504687" cy="2630283"/>
          </a:xfrm>
        </p:spPr>
        <p:txBody>
          <a:bodyPr>
            <a:noAutofit/>
          </a:bodyPr>
          <a:lstStyle>
            <a:lvl1pPr marL="171450" indent="-171450">
              <a:lnSpc>
                <a:spcPct val="100000"/>
              </a:lnSpc>
              <a:spcBef>
                <a:spcPts val="0"/>
              </a:spcBef>
              <a:buFont typeface="Arial" panose="020B0604020202020204" pitchFamily="34" charset="0"/>
              <a:buChar char="•"/>
              <a:defRPr sz="1800" b="0" i="0">
                <a:solidFill>
                  <a:schemeClr val="bg1"/>
                </a:solidFill>
                <a:latin typeface="Montserrat Medium" pitchFamily="2" charset="77"/>
                <a:ea typeface="Roboto" panose="02000000000000000000" pitchFamily="2" charset="0"/>
              </a:defRPr>
            </a:lvl1pPr>
          </a:lstStyle>
          <a:p>
            <a:pPr lvl="0"/>
            <a:r>
              <a:rPr lang="en-US"/>
              <a:t>Bullet</a:t>
            </a:r>
          </a:p>
          <a:p>
            <a:pPr lvl="0"/>
            <a:r>
              <a:rPr lang="en-US"/>
              <a:t>Bullet</a:t>
            </a:r>
          </a:p>
          <a:p>
            <a:pPr lvl="0"/>
            <a:r>
              <a:rPr lang="en-US"/>
              <a:t>Bullet</a:t>
            </a:r>
          </a:p>
          <a:p>
            <a:pPr lvl="0"/>
            <a:endParaRPr lang="en-US"/>
          </a:p>
        </p:txBody>
      </p:sp>
    </p:spTree>
    <p:extLst>
      <p:ext uri="{BB962C8B-B14F-4D97-AF65-F5344CB8AC3E}">
        <p14:creationId xmlns:p14="http://schemas.microsoft.com/office/powerpoint/2010/main" val="9074896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77873-0E55-BA42-B5AE-EDF8F75618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0088B2-2D0C-574B-A04B-F6B199ED9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235D5-DCB9-D449-960D-74D80EDFE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BDC78-0C2B-CA4C-98BD-3FDEC1F476F4}" type="datetimeFigureOut">
              <a:rPr lang="en-US" smtClean="0"/>
              <a:t>1/14/2026</a:t>
            </a:fld>
            <a:endParaRPr lang="en-US"/>
          </a:p>
        </p:txBody>
      </p:sp>
      <p:sp>
        <p:nvSpPr>
          <p:cNvPr id="5" name="Footer Placeholder 4">
            <a:extLst>
              <a:ext uri="{FF2B5EF4-FFF2-40B4-BE49-F238E27FC236}">
                <a16:creationId xmlns:a16="http://schemas.microsoft.com/office/drawing/2014/main" id="{3D30A7A1-BC3E-374F-B487-193703E97D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0D4D1-57DD-1A4F-B322-0DAA9DD3A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A2423-F197-024F-A294-BA8F9B662EE4}" type="slidenum">
              <a:rPr lang="en-US" smtClean="0"/>
              <a:t>‹#›</a:t>
            </a:fld>
            <a:endParaRPr lang="en-US"/>
          </a:p>
        </p:txBody>
      </p:sp>
    </p:spTree>
    <p:extLst>
      <p:ext uri="{BB962C8B-B14F-4D97-AF65-F5344CB8AC3E}">
        <p14:creationId xmlns:p14="http://schemas.microsoft.com/office/powerpoint/2010/main" val="4232784330"/>
      </p:ext>
    </p:extLst>
  </p:cSld>
  <p:clrMap bg1="lt1" tx1="dk1" bg2="lt2" tx2="dk2" accent1="accent1" accent2="accent2" accent3="accent3" accent4="accent4" accent5="accent5" accent6="accent6" hlink="hlink" folHlink="folHlink"/>
  <p:sldLayoutIdLst>
    <p:sldLayoutId id="2147483697" r:id="rId1"/>
    <p:sldLayoutId id="2147483747" r:id="rId2"/>
    <p:sldLayoutId id="2147483661" r:id="rId3"/>
    <p:sldLayoutId id="2147483698" r:id="rId4"/>
    <p:sldLayoutId id="2147483733" r:id="rId5"/>
    <p:sldLayoutId id="2147483735" r:id="rId6"/>
    <p:sldLayoutId id="2147483696" r:id="rId7"/>
    <p:sldLayoutId id="2147483734" r:id="rId8"/>
    <p:sldLayoutId id="2147483712" r:id="rId9"/>
    <p:sldLayoutId id="2147483683" r:id="rId10"/>
    <p:sldLayoutId id="2147483684" r:id="rId11"/>
    <p:sldLayoutId id="2147483723" r:id="rId12"/>
    <p:sldLayoutId id="2147483736" r:id="rId13"/>
    <p:sldLayoutId id="2147483737" r:id="rId14"/>
    <p:sldLayoutId id="2147483685" r:id="rId15"/>
    <p:sldLayoutId id="2147483713" r:id="rId16"/>
    <p:sldLayoutId id="2147483687" r:id="rId17"/>
    <p:sldLayoutId id="2147483714" r:id="rId18"/>
    <p:sldLayoutId id="2147483671" r:id="rId19"/>
    <p:sldLayoutId id="2147483715" r:id="rId20"/>
    <p:sldLayoutId id="2147483738" r:id="rId21"/>
    <p:sldLayoutId id="2147483706" r:id="rId22"/>
    <p:sldLayoutId id="2147483705" r:id="rId23"/>
    <p:sldLayoutId id="2147483722" r:id="rId24"/>
    <p:sldLayoutId id="2147483710" r:id="rId25"/>
    <p:sldLayoutId id="2147483707" r:id="rId26"/>
    <p:sldLayoutId id="2147483720" r:id="rId27"/>
    <p:sldLayoutId id="2147483721" r:id="rId28"/>
    <p:sldLayoutId id="2147483678" r:id="rId29"/>
    <p:sldLayoutId id="2147483745" r:id="rId30"/>
    <p:sldLayoutId id="2147483746" r:id="rId31"/>
    <p:sldLayoutId id="2147483676" r:id="rId32"/>
    <p:sldLayoutId id="2147483743" r:id="rId33"/>
    <p:sldLayoutId id="2147483744" r:id="rId34"/>
    <p:sldLayoutId id="2147483677" r:id="rId35"/>
    <p:sldLayoutId id="2147483680" r:id="rId36"/>
    <p:sldLayoutId id="2147483681" r:id="rId37"/>
    <p:sldLayoutId id="2147483742" r:id="rId38"/>
    <p:sldLayoutId id="2147483690" r:id="rId39"/>
    <p:sldLayoutId id="2147483728" r:id="rId40"/>
    <p:sldLayoutId id="2147483689" r:id="rId41"/>
    <p:sldLayoutId id="2147483730" r:id="rId42"/>
    <p:sldLayoutId id="2147483691" r:id="rId43"/>
    <p:sldLayoutId id="2147483729" r:id="rId44"/>
    <p:sldLayoutId id="2147483693" r:id="rId45"/>
    <p:sldLayoutId id="2147483731" r:id="rId46"/>
    <p:sldLayoutId id="2147483694" r:id="rId47"/>
    <p:sldLayoutId id="2147483732" r:id="rId48"/>
    <p:sldLayoutId id="2147483650" r:id="rId49"/>
    <p:sldLayoutId id="2147483651" r:id="rId50"/>
    <p:sldLayoutId id="2147483653" r:id="rId51"/>
    <p:sldLayoutId id="2147483654" r:id="rId52"/>
    <p:sldLayoutId id="2147483741" r:id="rId53"/>
    <p:sldLayoutId id="2147483655" r:id="rId54"/>
    <p:sldLayoutId id="2147483656" r:id="rId55"/>
    <p:sldLayoutId id="2147483659" r:id="rId56"/>
    <p:sldLayoutId id="2147483724" r:id="rId57"/>
    <p:sldLayoutId id="2147483725" r:id="rId58"/>
    <p:sldLayoutId id="2147483726" r:id="rId59"/>
    <p:sldLayoutId id="2147483727" r:id="rId60"/>
  </p:sldLayoutIdLst>
  <p:txStyles>
    <p:titleStyle>
      <a:lvl1pPr algn="l" defTabSz="914400" rtl="0" eaLnBrk="1" latinLnBrk="0" hangingPunct="1">
        <a:lnSpc>
          <a:spcPct val="90000"/>
        </a:lnSpc>
        <a:spcBef>
          <a:spcPct val="0"/>
        </a:spcBef>
        <a:buNone/>
        <a:defRPr sz="4400" b="1" i="0" kern="1200">
          <a:solidFill>
            <a:schemeClr val="tx1"/>
          </a:solidFill>
          <a:latin typeface="Montserrat Extra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ontserrat Medium"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2.xml"/><Relationship Id="rId7" Type="http://schemas.openxmlformats.org/officeDocument/2006/relationships/slide" Target="slide20.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6.xml"/><Relationship Id="rId10" Type="http://schemas.openxmlformats.org/officeDocument/2006/relationships/slide" Target="slide37.xml"/><Relationship Id="rId4" Type="http://schemas.openxmlformats.org/officeDocument/2006/relationships/slide" Target="slide4.xml"/><Relationship Id="rId9" Type="http://schemas.openxmlformats.org/officeDocument/2006/relationships/slide" Target="slide35.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s://www.jacampus.org/"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hyperlink" Target="https://drive.jacampus.org/s/K6QDHCNTz2T6C5d"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30.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1.xml"/><Relationship Id="rId1" Type="http://schemas.openxmlformats.org/officeDocument/2006/relationships/slideLayout" Target="../slideLayouts/slideLayout30.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5F74"/>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7ED2729-08D0-FE78-1EC9-201778DA1969}"/>
              </a:ext>
              <a:ext uri="{C183D7F6-B498-43B3-948B-1728B52AA6E4}">
                <adec:decorative xmlns:adec="http://schemas.microsoft.com/office/drawing/2017/decorative" val="1"/>
              </a:ext>
            </a:extLst>
          </p:cNvPr>
          <p:cNvPicPr>
            <a:picLocks noChangeAspect="1"/>
          </p:cNvPicPr>
          <p:nvPr/>
        </p:nvPicPr>
        <p:blipFill>
          <a:blip r:embed="rId2" cstate="screen">
            <a:alphaModFix amt="35000"/>
            <a:extLst>
              <a:ext uri="{28A0092B-C50C-407E-A947-70E740481C1C}">
                <a14:useLocalDpi xmlns:a14="http://schemas.microsoft.com/office/drawing/2010/main"/>
              </a:ext>
            </a:extLst>
          </a:blip>
          <a:stretch>
            <a:fillRect/>
          </a:stretch>
        </p:blipFill>
        <p:spPr>
          <a:xfrm rot="16200000">
            <a:off x="5250658" y="-5250657"/>
            <a:ext cx="1690687" cy="12192001"/>
          </a:xfrm>
          <a:prstGeom prst="rect">
            <a:avLst/>
          </a:prstGeom>
        </p:spPr>
      </p:pic>
      <p:sp>
        <p:nvSpPr>
          <p:cNvPr id="2" name="Title 1">
            <a:extLst>
              <a:ext uri="{FF2B5EF4-FFF2-40B4-BE49-F238E27FC236}">
                <a16:creationId xmlns:a16="http://schemas.microsoft.com/office/drawing/2014/main" id="{7D0FB46C-D57C-CEB9-22A8-298934C255BB}"/>
              </a:ext>
            </a:extLst>
          </p:cNvPr>
          <p:cNvSpPr>
            <a:spLocks noGrp="1"/>
          </p:cNvSpPr>
          <p:nvPr>
            <p:ph type="title"/>
          </p:nvPr>
        </p:nvSpPr>
        <p:spPr>
          <a:xfrm>
            <a:off x="838200" y="575437"/>
            <a:ext cx="10515600" cy="1325563"/>
          </a:xfrm>
        </p:spPr>
        <p:txBody>
          <a:bodyPr/>
          <a:lstStyle/>
          <a:p>
            <a:r>
              <a:rPr lang="en-US">
                <a:solidFill>
                  <a:srgbClr val="E3E24F"/>
                </a:solidFill>
                <a:latin typeface="Arial Black" panose="020B0A04020102020204" pitchFamily="34" charset="0"/>
              </a:rPr>
              <a:t>WEEK 1 AGENDA</a:t>
            </a:r>
          </a:p>
        </p:txBody>
      </p:sp>
      <p:sp>
        <p:nvSpPr>
          <p:cNvPr id="4" name="Rectangle 3">
            <a:extLst>
              <a:ext uri="{FF2B5EF4-FFF2-40B4-BE49-F238E27FC236}">
                <a16:creationId xmlns:a16="http://schemas.microsoft.com/office/drawing/2014/main" id="{0AD2B4BB-B9F1-2609-4D09-81BB0CA202EB}"/>
              </a:ext>
            </a:extLst>
          </p:cNvPr>
          <p:cNvSpPr/>
          <p:nvPr/>
        </p:nvSpPr>
        <p:spPr>
          <a:xfrm>
            <a:off x="733273" y="283049"/>
            <a:ext cx="4406333" cy="584775"/>
          </a:xfrm>
          <a:prstGeom prst="rect">
            <a:avLst/>
          </a:prstGeom>
          <a:noFill/>
        </p:spPr>
        <p:txBody>
          <a:bodyPr wrap="square" lIns="91440" tIns="45720" rIns="91440" bIns="45720">
            <a:spAutoFit/>
          </a:bodyPr>
          <a:lstStyle/>
          <a:p>
            <a:pPr algn="ctr"/>
            <a:r>
              <a:rPr lang="en-US" sz="3200" b="1">
                <a:ln w="9525">
                  <a:solidFill>
                    <a:srgbClr val="285F74"/>
                  </a:solidFill>
                  <a:prstDash val="solid"/>
                </a:ln>
                <a:solidFill>
                  <a:srgbClr val="E3E24F"/>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PHASE</a:t>
            </a:r>
            <a:r>
              <a:rPr lang="en-US" sz="3200" b="1">
                <a:ln w="9525">
                  <a:solidFill>
                    <a:schemeClr val="bg1"/>
                  </a:solidFill>
                  <a:prstDash val="solid"/>
                </a:ln>
                <a:solidFill>
                  <a:srgbClr val="E3E24F"/>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 </a:t>
            </a:r>
            <a:r>
              <a:rPr lang="en-US" sz="3200" b="1">
                <a:ln w="9525">
                  <a:solidFill>
                    <a:srgbClr val="285F74"/>
                  </a:solidFill>
                  <a:prstDash val="solid"/>
                </a:ln>
                <a:solidFill>
                  <a:srgbClr val="E3E24F"/>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rPr>
              <a:t>1: INSPIRE</a:t>
            </a:r>
            <a:endParaRPr lang="en-US" sz="3200" b="1" cap="none" spc="0">
              <a:ln w="9525">
                <a:solidFill>
                  <a:srgbClr val="285F74"/>
                </a:solidFill>
                <a:prstDash val="solid"/>
              </a:ln>
              <a:solidFill>
                <a:srgbClr val="E3E24F"/>
              </a:solidFill>
              <a:effectLst>
                <a:outerShdw blurRad="12700" dist="38100" dir="2700000" algn="tl" rotWithShape="0">
                  <a:schemeClr val="accent5">
                    <a:lumMod val="60000"/>
                    <a:lumOff val="40000"/>
                  </a:schemeClr>
                </a:outerShdw>
              </a:effectLst>
              <a:latin typeface="Arial Black" panose="020B0A04020102020204" pitchFamily="34" charset="0"/>
              <a:ea typeface="210 Supersize Black" panose="02020603020101020101" pitchFamily="18" charset="-127"/>
            </a:endParaRPr>
          </a:p>
        </p:txBody>
      </p:sp>
      <p:sp>
        <p:nvSpPr>
          <p:cNvPr id="6" name="Right Triangle 5">
            <a:extLst>
              <a:ext uri="{FF2B5EF4-FFF2-40B4-BE49-F238E27FC236}">
                <a16:creationId xmlns:a16="http://schemas.microsoft.com/office/drawing/2014/main" id="{CB6A6F64-7D58-F8F2-E075-72F08669A30A}"/>
              </a:ext>
              <a:ext uri="{C183D7F6-B498-43B3-948B-1728B52AA6E4}">
                <adec:decorative xmlns:adec="http://schemas.microsoft.com/office/drawing/2017/decorative" val="1"/>
              </a:ext>
            </a:extLst>
          </p:cNvPr>
          <p:cNvSpPr/>
          <p:nvPr/>
        </p:nvSpPr>
        <p:spPr>
          <a:xfrm flipH="1">
            <a:off x="8065008" y="6190488"/>
            <a:ext cx="4126992" cy="667512"/>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hlinkClick r:id="rId3" action="ppaction://hlinksldjump"/>
            <a:extLst>
              <a:ext uri="{FF2B5EF4-FFF2-40B4-BE49-F238E27FC236}">
                <a16:creationId xmlns:a16="http://schemas.microsoft.com/office/drawing/2014/main" id="{0E018ACA-D817-81F1-8E81-69734C179E16}"/>
              </a:ext>
            </a:extLst>
          </p:cNvPr>
          <p:cNvSpPr/>
          <p:nvPr/>
        </p:nvSpPr>
        <p:spPr>
          <a:xfrm>
            <a:off x="1615440" y="1970699"/>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WELCOME &amp; ATTENDANCE (5 MIN)</a:t>
            </a:r>
          </a:p>
        </p:txBody>
      </p:sp>
      <p:sp>
        <p:nvSpPr>
          <p:cNvPr id="8" name="Rectangle 7">
            <a:hlinkClick r:id="rId4" action="ppaction://hlinksldjump"/>
            <a:extLst>
              <a:ext uri="{FF2B5EF4-FFF2-40B4-BE49-F238E27FC236}">
                <a16:creationId xmlns:a16="http://schemas.microsoft.com/office/drawing/2014/main" id="{B8A3E44F-8DBF-7BF4-818B-878CE9A90EFB}"/>
              </a:ext>
            </a:extLst>
          </p:cNvPr>
          <p:cNvSpPr/>
          <p:nvPr/>
        </p:nvSpPr>
        <p:spPr>
          <a:xfrm>
            <a:off x="1615440" y="2550088"/>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INTRODUCTIONS &amp; ICE BREAKERS (45 MIN)</a:t>
            </a:r>
          </a:p>
        </p:txBody>
      </p:sp>
      <p:sp>
        <p:nvSpPr>
          <p:cNvPr id="9" name="Rectangle 8">
            <a:hlinkClick r:id="rId5" action="ppaction://hlinksldjump"/>
            <a:extLst>
              <a:ext uri="{FF2B5EF4-FFF2-40B4-BE49-F238E27FC236}">
                <a16:creationId xmlns:a16="http://schemas.microsoft.com/office/drawing/2014/main" id="{1FA867FE-D42A-49EE-3822-D7C209518DED}"/>
              </a:ext>
            </a:extLst>
          </p:cNvPr>
          <p:cNvSpPr/>
          <p:nvPr/>
        </p:nvSpPr>
        <p:spPr>
          <a:xfrm>
            <a:off x="1615440" y="3129477"/>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ADMINISTRATION &amp; HOUSEKEEPING (15 MIN)</a:t>
            </a:r>
          </a:p>
        </p:txBody>
      </p:sp>
      <p:sp>
        <p:nvSpPr>
          <p:cNvPr id="10" name="Rectangle 9">
            <a:hlinkClick r:id="rId6" action="ppaction://hlinksldjump"/>
            <a:extLst>
              <a:ext uri="{FF2B5EF4-FFF2-40B4-BE49-F238E27FC236}">
                <a16:creationId xmlns:a16="http://schemas.microsoft.com/office/drawing/2014/main" id="{1B8A3088-6379-163B-E35B-6FCC5F38C9EA}"/>
              </a:ext>
            </a:extLst>
          </p:cNvPr>
          <p:cNvSpPr/>
          <p:nvPr/>
        </p:nvSpPr>
        <p:spPr>
          <a:xfrm>
            <a:off x="1615440" y="3708866"/>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OVERVIEW OF COMPANY PROGRAM (15 MIN)</a:t>
            </a:r>
          </a:p>
        </p:txBody>
      </p:sp>
      <p:sp>
        <p:nvSpPr>
          <p:cNvPr id="11" name="Rectangle 10">
            <a:hlinkClick r:id="rId7" action="ppaction://hlinksldjump"/>
            <a:extLst>
              <a:ext uri="{FF2B5EF4-FFF2-40B4-BE49-F238E27FC236}">
                <a16:creationId xmlns:a16="http://schemas.microsoft.com/office/drawing/2014/main" id="{9CCCD5B1-0D24-DA6E-302F-1C208AA42D33}"/>
              </a:ext>
            </a:extLst>
          </p:cNvPr>
          <p:cNvSpPr/>
          <p:nvPr/>
        </p:nvSpPr>
        <p:spPr>
          <a:xfrm>
            <a:off x="1615440" y="4288255"/>
            <a:ext cx="8961120" cy="481124"/>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BRAINSTORMING AND PITCHING ACTIVITY (60 MIN)</a:t>
            </a:r>
          </a:p>
        </p:txBody>
      </p:sp>
      <p:sp>
        <p:nvSpPr>
          <p:cNvPr id="12" name="Rectangle 11">
            <a:hlinkClick r:id="rId8" action="ppaction://hlinksldjump"/>
            <a:extLst>
              <a:ext uri="{FF2B5EF4-FFF2-40B4-BE49-F238E27FC236}">
                <a16:creationId xmlns:a16="http://schemas.microsoft.com/office/drawing/2014/main" id="{4D1846F5-4D3E-DE4B-490F-F3D2B77B01C8}"/>
              </a:ext>
            </a:extLst>
          </p:cNvPr>
          <p:cNvSpPr/>
          <p:nvPr/>
        </p:nvSpPr>
        <p:spPr>
          <a:xfrm>
            <a:off x="1615440" y="4867644"/>
            <a:ext cx="8961120" cy="481125"/>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PRODUCT &amp; SERVICE RESEARCH ASSIGNMENT (15 MIN)</a:t>
            </a:r>
          </a:p>
        </p:txBody>
      </p:sp>
      <p:sp>
        <p:nvSpPr>
          <p:cNvPr id="13" name="Rectangle 12">
            <a:hlinkClick r:id="rId9" action="ppaction://hlinksldjump"/>
            <a:extLst>
              <a:ext uri="{FF2B5EF4-FFF2-40B4-BE49-F238E27FC236}">
                <a16:creationId xmlns:a16="http://schemas.microsoft.com/office/drawing/2014/main" id="{BEE07C9C-99A0-7E67-31DC-3126407446B7}"/>
              </a:ext>
            </a:extLst>
          </p:cNvPr>
          <p:cNvSpPr/>
          <p:nvPr/>
        </p:nvSpPr>
        <p:spPr>
          <a:xfrm>
            <a:off x="1615440" y="5447034"/>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ENTREPRENUERIAL RESILIENCY MODULES (10 MIN)</a:t>
            </a:r>
          </a:p>
        </p:txBody>
      </p:sp>
      <p:sp>
        <p:nvSpPr>
          <p:cNvPr id="14" name="Rectangle 13">
            <a:hlinkClick r:id="rId10" action="ppaction://hlinksldjump"/>
            <a:extLst>
              <a:ext uri="{FF2B5EF4-FFF2-40B4-BE49-F238E27FC236}">
                <a16:creationId xmlns:a16="http://schemas.microsoft.com/office/drawing/2014/main" id="{B378C1ED-3E26-0611-4D92-1E0CC9704E40}"/>
              </a:ext>
            </a:extLst>
          </p:cNvPr>
          <p:cNvSpPr/>
          <p:nvPr/>
        </p:nvSpPr>
        <p:spPr>
          <a:xfrm>
            <a:off x="1615440" y="6026428"/>
            <a:ext cx="8961120" cy="481126"/>
          </a:xfrm>
          <a:prstGeom prst="rect">
            <a:avLst/>
          </a:prstGeom>
          <a:solidFill>
            <a:srgbClr val="99D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2404D"/>
                </a:solidFill>
                <a:latin typeface="Arial Black" panose="020B0A04020102020204" pitchFamily="34" charset="0"/>
                <a:ea typeface="210 Supersize Black" panose="02020603020101020101" pitchFamily="18" charset="-127"/>
              </a:rPr>
              <a:t>QUESTIONS &amp; WRAP UP (10 MIN)</a:t>
            </a:r>
          </a:p>
        </p:txBody>
      </p:sp>
    </p:spTree>
    <p:extLst>
      <p:ext uri="{BB962C8B-B14F-4D97-AF65-F5344CB8AC3E}">
        <p14:creationId xmlns:p14="http://schemas.microsoft.com/office/powerpoint/2010/main" val="1399858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0BCA3-6727-C216-7E7F-115725B0A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2F605-31AB-D39F-026A-63F924C0E80F}"/>
              </a:ext>
            </a:extLst>
          </p:cNvPr>
          <p:cNvSpPr>
            <a:spLocks noGrp="1"/>
          </p:cNvSpPr>
          <p:nvPr>
            <p:ph type="title"/>
          </p:nvPr>
        </p:nvSpPr>
        <p:spPr/>
        <p:txBody>
          <a:bodyPr/>
          <a:lstStyle/>
          <a:p>
            <a:r>
              <a:rPr lang="en-US">
                <a:solidFill>
                  <a:srgbClr val="E3E24F"/>
                </a:solidFill>
              </a:rPr>
              <a:t>Expectations</a:t>
            </a:r>
          </a:p>
        </p:txBody>
      </p:sp>
      <p:sp>
        <p:nvSpPr>
          <p:cNvPr id="3" name="Text Placeholder 2">
            <a:extLst>
              <a:ext uri="{FF2B5EF4-FFF2-40B4-BE49-F238E27FC236}">
                <a16:creationId xmlns:a16="http://schemas.microsoft.com/office/drawing/2014/main" id="{675E9898-B06D-2F9A-AE1B-E807D9BF8939}"/>
              </a:ext>
            </a:extLst>
          </p:cNvPr>
          <p:cNvSpPr>
            <a:spLocks noGrp="1"/>
          </p:cNvSpPr>
          <p:nvPr>
            <p:ph type="body" sz="quarter" idx="12"/>
          </p:nvPr>
        </p:nvSpPr>
        <p:spPr>
          <a:xfrm>
            <a:off x="5541264" y="2312470"/>
            <a:ext cx="6355080" cy="4033586"/>
          </a:xfrm>
        </p:spPr>
        <p:txBody>
          <a:bodyPr/>
          <a:lstStyle/>
          <a:p>
            <a:pPr marL="0" indent="0">
              <a:buNone/>
            </a:pPr>
            <a:r>
              <a:rPr lang="en-US" b="1"/>
              <a:t>During your Company Program experience, you are expected to:</a:t>
            </a:r>
          </a:p>
          <a:p>
            <a:pPr marL="0" indent="0">
              <a:buNone/>
            </a:pPr>
            <a:endParaRPr lang="en-US" sz="1050" b="1">
              <a:solidFill>
                <a:srgbClr val="28708B"/>
              </a:solidFill>
            </a:endParaRPr>
          </a:p>
          <a:p>
            <a:pPr>
              <a:buFont typeface="Wingdings" panose="05000000000000000000" pitchFamily="2" charset="2"/>
              <a:buChar char="ü"/>
            </a:pPr>
            <a:r>
              <a:rPr lang="en-US" sz="2000"/>
              <a:t>Show up each week (80% attendance is required) </a:t>
            </a:r>
          </a:p>
          <a:p>
            <a:pPr>
              <a:buFont typeface="Wingdings" panose="05000000000000000000" pitchFamily="2" charset="2"/>
              <a:buChar char="ü"/>
            </a:pPr>
            <a:r>
              <a:rPr lang="en-US" sz="2000"/>
              <a:t>Actively participate and contribute to the best of your ability </a:t>
            </a:r>
          </a:p>
          <a:p>
            <a:pPr>
              <a:buFont typeface="Wingdings" panose="05000000000000000000" pitchFamily="2" charset="2"/>
              <a:buChar char="ü"/>
            </a:pPr>
            <a:r>
              <a:rPr lang="en-US" sz="2000"/>
              <a:t>Be mindful of ethics as related to JA Company Program </a:t>
            </a:r>
          </a:p>
          <a:p>
            <a:pPr>
              <a:buFont typeface="Wingdings" panose="05000000000000000000" pitchFamily="2" charset="2"/>
              <a:buChar char="ü"/>
            </a:pPr>
            <a:r>
              <a:rPr lang="en-US" sz="2000"/>
              <a:t>Take it seriously </a:t>
            </a:r>
          </a:p>
          <a:p>
            <a:pPr>
              <a:buFont typeface="Wingdings" panose="05000000000000000000" pitchFamily="2" charset="2"/>
              <a:buChar char="ü"/>
            </a:pPr>
            <a:r>
              <a:rPr lang="en-US" sz="2000"/>
              <a:t>Act responsibly </a:t>
            </a:r>
          </a:p>
          <a:p>
            <a:pPr>
              <a:buFont typeface="Wingdings" panose="05000000000000000000" pitchFamily="2" charset="2"/>
              <a:buChar char="ü"/>
            </a:pPr>
            <a:r>
              <a:rPr lang="en-US" sz="2000"/>
              <a:t>Have fun</a:t>
            </a:r>
          </a:p>
          <a:p>
            <a:pPr>
              <a:buFont typeface="Wingdings" panose="05000000000000000000" pitchFamily="2" charset="2"/>
              <a:buChar char="ü"/>
            </a:pPr>
            <a:r>
              <a:rPr lang="en-US" sz="2000"/>
              <a:t>Be creative</a:t>
            </a:r>
          </a:p>
        </p:txBody>
      </p:sp>
      <p:sp>
        <p:nvSpPr>
          <p:cNvPr id="6" name="Rectangle 5">
            <a:extLst>
              <a:ext uri="{FF2B5EF4-FFF2-40B4-BE49-F238E27FC236}">
                <a16:creationId xmlns:a16="http://schemas.microsoft.com/office/drawing/2014/main" id="{98F787E3-87AB-C477-3184-A2A6C1389A8F}"/>
              </a:ext>
              <a:ext uri="{C183D7F6-B498-43B3-948B-1728B52AA6E4}">
                <adec:decorative xmlns:adec="http://schemas.microsoft.com/office/drawing/2017/decorative" val="1"/>
              </a:ext>
            </a:extLst>
          </p:cNvPr>
          <p:cNvSpPr/>
          <p:nvPr/>
        </p:nvSpPr>
        <p:spPr>
          <a:xfrm>
            <a:off x="163841" y="2836912"/>
            <a:ext cx="4901935" cy="3536696"/>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2118846-8907-A755-877F-51A3408599B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l="8779"/>
          <a:stretch>
            <a:fillRect/>
          </a:stretch>
        </p:blipFill>
        <p:spPr>
          <a:xfrm>
            <a:off x="432294" y="2560915"/>
            <a:ext cx="4840517" cy="3536696"/>
          </a:xfrm>
          <a:prstGeom prst="rect">
            <a:avLst/>
          </a:prstGeom>
        </p:spPr>
      </p:pic>
      <p:pic>
        <p:nvPicPr>
          <p:cNvPr id="8" name="Picture 7">
            <a:extLst>
              <a:ext uri="{FF2B5EF4-FFF2-40B4-BE49-F238E27FC236}">
                <a16:creationId xmlns:a16="http://schemas.microsoft.com/office/drawing/2014/main" id="{2DDB3D77-A374-9090-7DAC-E2B7E206201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75815" y="4605260"/>
            <a:ext cx="2752344" cy="2752344"/>
          </a:xfrm>
          <a:prstGeom prst="rect">
            <a:avLst/>
          </a:prstGeom>
        </p:spPr>
      </p:pic>
    </p:spTree>
    <p:extLst>
      <p:ext uri="{BB962C8B-B14F-4D97-AF65-F5344CB8AC3E}">
        <p14:creationId xmlns:p14="http://schemas.microsoft.com/office/powerpoint/2010/main" val="3227678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9ACB9-4665-F0FB-9E98-3EFA605C18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77F9E-7DD4-3DA2-7665-7B7FA34064F6}"/>
              </a:ext>
            </a:extLst>
          </p:cNvPr>
          <p:cNvSpPr>
            <a:spLocks noGrp="1"/>
          </p:cNvSpPr>
          <p:nvPr>
            <p:ph type="title"/>
          </p:nvPr>
        </p:nvSpPr>
        <p:spPr/>
        <p:txBody>
          <a:bodyPr/>
          <a:lstStyle/>
          <a:p>
            <a:r>
              <a:rPr lang="en-US">
                <a:solidFill>
                  <a:srgbClr val="E3E24F"/>
                </a:solidFill>
              </a:rPr>
              <a:t>Program Benefits</a:t>
            </a:r>
          </a:p>
        </p:txBody>
      </p:sp>
      <p:sp>
        <p:nvSpPr>
          <p:cNvPr id="3" name="Text Placeholder 2">
            <a:extLst>
              <a:ext uri="{FF2B5EF4-FFF2-40B4-BE49-F238E27FC236}">
                <a16:creationId xmlns:a16="http://schemas.microsoft.com/office/drawing/2014/main" id="{8E18B495-F93C-1140-EC5C-2E13D1840871}"/>
              </a:ext>
            </a:extLst>
          </p:cNvPr>
          <p:cNvSpPr>
            <a:spLocks noGrp="1"/>
          </p:cNvSpPr>
          <p:nvPr>
            <p:ph type="body" sz="quarter" idx="12"/>
          </p:nvPr>
        </p:nvSpPr>
        <p:spPr>
          <a:xfrm>
            <a:off x="651750" y="2255454"/>
            <a:ext cx="5319282" cy="4033586"/>
          </a:xfrm>
        </p:spPr>
        <p:txBody>
          <a:bodyPr/>
          <a:lstStyle/>
          <a:p>
            <a:pPr marL="0" indent="0">
              <a:buNone/>
            </a:pPr>
            <a:r>
              <a:rPr lang="en-US" sz="3200" b="1"/>
              <a:t>AWARDS AND SCHOLARSHIPS</a:t>
            </a:r>
          </a:p>
          <a:p>
            <a:pPr marL="0" indent="0">
              <a:buNone/>
            </a:pPr>
            <a:endParaRPr lang="en-US" b="1"/>
          </a:p>
          <a:p>
            <a:pPr marL="0" indent="0">
              <a:buNone/>
            </a:pPr>
            <a:r>
              <a:rPr lang="en-US"/>
              <a:t>Through JA Canada, you will receive information about various awards and scholarships. Your local Charter may also have awards and scholarships available.</a:t>
            </a:r>
          </a:p>
        </p:txBody>
      </p:sp>
      <p:sp>
        <p:nvSpPr>
          <p:cNvPr id="6" name="Rectangle 5">
            <a:extLst>
              <a:ext uri="{FF2B5EF4-FFF2-40B4-BE49-F238E27FC236}">
                <a16:creationId xmlns:a16="http://schemas.microsoft.com/office/drawing/2014/main" id="{FB2F3D9B-6EE9-8424-46A3-A3A87388CB6C}"/>
              </a:ext>
              <a:ext uri="{C183D7F6-B498-43B3-948B-1728B52AA6E4}">
                <adec:decorative xmlns:adec="http://schemas.microsoft.com/office/drawing/2017/decorative" val="1"/>
              </a:ext>
            </a:extLst>
          </p:cNvPr>
          <p:cNvSpPr/>
          <p:nvPr/>
        </p:nvSpPr>
        <p:spPr>
          <a:xfrm>
            <a:off x="8166732" y="2132890"/>
            <a:ext cx="3775332" cy="4331917"/>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A1ED616-D086-692A-9EC7-A4972B6A0EE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484953" y="3043748"/>
            <a:ext cx="5237655" cy="3245292"/>
          </a:xfrm>
          <a:prstGeom prst="rect">
            <a:avLst/>
          </a:prstGeom>
        </p:spPr>
      </p:pic>
    </p:spTree>
    <p:extLst>
      <p:ext uri="{BB962C8B-B14F-4D97-AF65-F5344CB8AC3E}">
        <p14:creationId xmlns:p14="http://schemas.microsoft.com/office/powerpoint/2010/main" val="394193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5D8B2-0299-1C93-7A5D-BFE258B24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7CB69-BA35-A56E-6D07-C58F196FE9AA}"/>
              </a:ext>
            </a:extLst>
          </p:cNvPr>
          <p:cNvSpPr>
            <a:spLocks noGrp="1"/>
          </p:cNvSpPr>
          <p:nvPr>
            <p:ph type="title"/>
          </p:nvPr>
        </p:nvSpPr>
        <p:spPr/>
        <p:txBody>
          <a:bodyPr/>
          <a:lstStyle/>
          <a:p>
            <a:r>
              <a:rPr lang="en-US">
                <a:solidFill>
                  <a:srgbClr val="E3E24F"/>
                </a:solidFill>
              </a:rPr>
              <a:t>Program Benefits</a:t>
            </a:r>
          </a:p>
        </p:txBody>
      </p:sp>
      <p:sp>
        <p:nvSpPr>
          <p:cNvPr id="3" name="Text Placeholder 2">
            <a:extLst>
              <a:ext uri="{FF2B5EF4-FFF2-40B4-BE49-F238E27FC236}">
                <a16:creationId xmlns:a16="http://schemas.microsoft.com/office/drawing/2014/main" id="{4888A73F-CE32-13E6-2696-348F55FE4E5D}"/>
              </a:ext>
            </a:extLst>
          </p:cNvPr>
          <p:cNvSpPr>
            <a:spLocks noGrp="1"/>
          </p:cNvSpPr>
          <p:nvPr>
            <p:ph type="body" sz="quarter" idx="12"/>
          </p:nvPr>
        </p:nvSpPr>
        <p:spPr>
          <a:xfrm>
            <a:off x="651750" y="2047350"/>
            <a:ext cx="5776482" cy="4033586"/>
          </a:xfrm>
        </p:spPr>
        <p:txBody>
          <a:bodyPr/>
          <a:lstStyle/>
          <a:p>
            <a:pPr marL="0" indent="0">
              <a:buNone/>
            </a:pPr>
            <a:r>
              <a:rPr lang="en-US" sz="3200" b="1"/>
              <a:t>NATIONAL AND GLOBAL OPPORTUNITIES</a:t>
            </a:r>
          </a:p>
          <a:p>
            <a:pPr marL="0" indent="0">
              <a:buNone/>
            </a:pPr>
            <a:endParaRPr lang="en-US" sz="1000" b="1"/>
          </a:p>
          <a:p>
            <a:pPr marL="0" indent="0">
              <a:buNone/>
            </a:pPr>
            <a:r>
              <a:rPr lang="en-US"/>
              <a:t>JA Canada hosts an annual virtual Company of the Year competition which may lead to opportunities for students to participate in other National, or even global JA events with other Company Program alumni. </a:t>
            </a:r>
          </a:p>
        </p:txBody>
      </p:sp>
      <p:sp>
        <p:nvSpPr>
          <p:cNvPr id="6" name="Rectangle 5">
            <a:extLst>
              <a:ext uri="{FF2B5EF4-FFF2-40B4-BE49-F238E27FC236}">
                <a16:creationId xmlns:a16="http://schemas.microsoft.com/office/drawing/2014/main" id="{79B1BF51-A95A-67E0-1163-4FFB574B81EE}"/>
              </a:ext>
              <a:ext uri="{C183D7F6-B498-43B3-948B-1728B52AA6E4}">
                <adec:decorative xmlns:adec="http://schemas.microsoft.com/office/drawing/2017/decorative" val="1"/>
              </a:ext>
            </a:extLst>
          </p:cNvPr>
          <p:cNvSpPr/>
          <p:nvPr/>
        </p:nvSpPr>
        <p:spPr>
          <a:xfrm>
            <a:off x="8166732" y="2074783"/>
            <a:ext cx="3775332" cy="3886376"/>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A387BBA-BE3C-C5C4-6F83-C75337D77ED7}"/>
              </a:ext>
              <a:ext uri="{C183D7F6-B498-43B3-948B-1728B52AA6E4}">
                <adec:decorative xmlns:adec="http://schemas.microsoft.com/office/drawing/2017/decorative" val="1"/>
              </a:ext>
            </a:extLst>
          </p:cNvPr>
          <p:cNvPicPr>
            <a:picLocks noChangeAspect="1"/>
          </p:cNvPicPr>
          <p:nvPr/>
        </p:nvPicPr>
        <p:blipFill>
          <a:blip r:embed="rId3"/>
          <a:srcRect t="1882"/>
          <a:stretch>
            <a:fillRect/>
          </a:stretch>
        </p:blipFill>
        <p:spPr>
          <a:xfrm>
            <a:off x="6735915" y="2267712"/>
            <a:ext cx="4986693" cy="3813224"/>
          </a:xfrm>
          <a:prstGeom prst="rect">
            <a:avLst/>
          </a:prstGeom>
        </p:spPr>
      </p:pic>
    </p:spTree>
    <p:extLst>
      <p:ext uri="{BB962C8B-B14F-4D97-AF65-F5344CB8AC3E}">
        <p14:creationId xmlns:p14="http://schemas.microsoft.com/office/powerpoint/2010/main" val="262188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5F27D-350D-E219-694B-80EBC92A4F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AA0C0-AB8A-455C-7323-B67FD48EFC34}"/>
              </a:ext>
            </a:extLst>
          </p:cNvPr>
          <p:cNvSpPr>
            <a:spLocks noGrp="1"/>
          </p:cNvSpPr>
          <p:nvPr>
            <p:ph type="title"/>
          </p:nvPr>
        </p:nvSpPr>
        <p:spPr/>
        <p:txBody>
          <a:bodyPr/>
          <a:lstStyle/>
          <a:p>
            <a:r>
              <a:rPr lang="en-US">
                <a:solidFill>
                  <a:srgbClr val="E3E24F"/>
                </a:solidFill>
              </a:rPr>
              <a:t>Product Inspiration</a:t>
            </a:r>
          </a:p>
        </p:txBody>
      </p:sp>
      <p:sp>
        <p:nvSpPr>
          <p:cNvPr id="3" name="Text Placeholder 2">
            <a:extLst>
              <a:ext uri="{FF2B5EF4-FFF2-40B4-BE49-F238E27FC236}">
                <a16:creationId xmlns:a16="http://schemas.microsoft.com/office/drawing/2014/main" id="{EA3594A5-CD37-789E-586F-5B71ABF79E32}"/>
              </a:ext>
            </a:extLst>
          </p:cNvPr>
          <p:cNvSpPr>
            <a:spLocks noGrp="1"/>
          </p:cNvSpPr>
          <p:nvPr>
            <p:ph type="body" sz="quarter" idx="12"/>
          </p:nvPr>
        </p:nvSpPr>
        <p:spPr>
          <a:xfrm>
            <a:off x="651750" y="2255454"/>
            <a:ext cx="5444250" cy="4033586"/>
          </a:xfrm>
        </p:spPr>
        <p:txBody>
          <a:bodyPr/>
          <a:lstStyle/>
          <a:p>
            <a:pPr marL="0" indent="0">
              <a:buNone/>
            </a:pPr>
            <a:r>
              <a:rPr lang="en-US" sz="3200" b="1"/>
              <a:t>INFINITEA TEA-SHIRTS </a:t>
            </a:r>
          </a:p>
          <a:p>
            <a:pPr marL="0" indent="0">
              <a:buNone/>
            </a:pPr>
            <a:r>
              <a:rPr lang="en-US" sz="3200" b="1"/>
              <a:t>JA CENTRAL ONTARIO</a:t>
            </a:r>
          </a:p>
          <a:p>
            <a:pPr marL="0" indent="0">
              <a:buNone/>
            </a:pPr>
            <a:endParaRPr lang="en-US" b="1"/>
          </a:p>
          <a:p>
            <a:pPr marL="0" indent="0">
              <a:buNone/>
            </a:pPr>
            <a:r>
              <a:rPr lang="en-US"/>
              <a:t>This business leveraged great social media campaigns including the “tea”-shirt of the day.</a:t>
            </a:r>
          </a:p>
        </p:txBody>
      </p:sp>
      <p:sp>
        <p:nvSpPr>
          <p:cNvPr id="6" name="Rectangle 5">
            <a:extLst>
              <a:ext uri="{FF2B5EF4-FFF2-40B4-BE49-F238E27FC236}">
                <a16:creationId xmlns:a16="http://schemas.microsoft.com/office/drawing/2014/main" id="{E21BB541-6C8E-AFF5-FCAE-F392F9DE36B6}"/>
              </a:ext>
              <a:ext uri="{C183D7F6-B498-43B3-948B-1728B52AA6E4}">
                <adec:decorative xmlns:adec="http://schemas.microsoft.com/office/drawing/2017/decorative" val="1"/>
              </a:ext>
            </a:extLst>
          </p:cNvPr>
          <p:cNvSpPr/>
          <p:nvPr/>
        </p:nvSpPr>
        <p:spPr>
          <a:xfrm>
            <a:off x="8166732" y="2132890"/>
            <a:ext cx="3775332" cy="4331917"/>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1D2547-389A-B9E6-22B9-93600E734C2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30261" y="2679634"/>
            <a:ext cx="5092347" cy="3185226"/>
          </a:xfrm>
          <a:prstGeom prst="rect">
            <a:avLst/>
          </a:prstGeom>
        </p:spPr>
      </p:pic>
    </p:spTree>
    <p:extLst>
      <p:ext uri="{BB962C8B-B14F-4D97-AF65-F5344CB8AC3E}">
        <p14:creationId xmlns:p14="http://schemas.microsoft.com/office/powerpoint/2010/main" val="2700389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55353-5D7D-4258-0A8A-FE75AC514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4C122-5F6C-DFC9-D8D5-F3E27304EDC9}"/>
              </a:ext>
            </a:extLst>
          </p:cNvPr>
          <p:cNvSpPr>
            <a:spLocks noGrp="1"/>
          </p:cNvSpPr>
          <p:nvPr>
            <p:ph type="title"/>
          </p:nvPr>
        </p:nvSpPr>
        <p:spPr/>
        <p:txBody>
          <a:bodyPr/>
          <a:lstStyle/>
          <a:p>
            <a:r>
              <a:rPr lang="en-US">
                <a:solidFill>
                  <a:srgbClr val="E3E24F"/>
                </a:solidFill>
              </a:rPr>
              <a:t>Product Inspiration</a:t>
            </a:r>
          </a:p>
        </p:txBody>
      </p:sp>
      <p:sp>
        <p:nvSpPr>
          <p:cNvPr id="3" name="Text Placeholder 2">
            <a:extLst>
              <a:ext uri="{FF2B5EF4-FFF2-40B4-BE49-F238E27FC236}">
                <a16:creationId xmlns:a16="http://schemas.microsoft.com/office/drawing/2014/main" id="{2F9A936A-96AB-82A6-9477-01D88349479A}"/>
              </a:ext>
            </a:extLst>
          </p:cNvPr>
          <p:cNvSpPr>
            <a:spLocks noGrp="1"/>
          </p:cNvSpPr>
          <p:nvPr>
            <p:ph type="body" sz="quarter" idx="12"/>
          </p:nvPr>
        </p:nvSpPr>
        <p:spPr>
          <a:xfrm>
            <a:off x="651750" y="2255454"/>
            <a:ext cx="5220160" cy="4033586"/>
          </a:xfrm>
        </p:spPr>
        <p:txBody>
          <a:bodyPr/>
          <a:lstStyle/>
          <a:p>
            <a:pPr marL="0" indent="0">
              <a:buNone/>
            </a:pPr>
            <a:r>
              <a:rPr lang="en-US" sz="3200" b="1"/>
              <a:t>PLASTO POTATO JEWELLERY </a:t>
            </a:r>
          </a:p>
          <a:p>
            <a:pPr marL="0" indent="0">
              <a:buNone/>
            </a:pPr>
            <a:r>
              <a:rPr lang="en-US" sz="3200" b="1"/>
              <a:t>JA JAMAICA </a:t>
            </a:r>
          </a:p>
          <a:p>
            <a:pPr marL="0" indent="0">
              <a:buNone/>
            </a:pPr>
            <a:endParaRPr lang="en-US" b="1"/>
          </a:p>
          <a:p>
            <a:pPr marL="0" indent="0">
              <a:buNone/>
            </a:pPr>
            <a:r>
              <a:rPr lang="en-US"/>
              <a:t>Students from this Jamaican JA Company figured out the chemistry needed to turn potatoes into plastic and then used that plastic to create </a:t>
            </a:r>
            <a:r>
              <a:rPr lang="en-US" err="1"/>
              <a:t>jewellery</a:t>
            </a:r>
            <a:r>
              <a:rPr lang="en-US"/>
              <a:t>. </a:t>
            </a:r>
          </a:p>
        </p:txBody>
      </p:sp>
      <p:sp>
        <p:nvSpPr>
          <p:cNvPr id="6" name="Rectangle 5">
            <a:extLst>
              <a:ext uri="{FF2B5EF4-FFF2-40B4-BE49-F238E27FC236}">
                <a16:creationId xmlns:a16="http://schemas.microsoft.com/office/drawing/2014/main" id="{61312661-CE4A-F991-EDB6-56F6DD539583}"/>
              </a:ext>
              <a:ext uri="{C183D7F6-B498-43B3-948B-1728B52AA6E4}">
                <adec:decorative xmlns:adec="http://schemas.microsoft.com/office/drawing/2017/decorative" val="1"/>
              </a:ext>
            </a:extLst>
          </p:cNvPr>
          <p:cNvSpPr/>
          <p:nvPr/>
        </p:nvSpPr>
        <p:spPr>
          <a:xfrm>
            <a:off x="6721904" y="2176272"/>
            <a:ext cx="5220160" cy="4288535"/>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0E4508-1A93-9BA5-F9E2-8B5AD92DF13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20092" y="2643287"/>
            <a:ext cx="5402517" cy="3354504"/>
          </a:xfrm>
          <a:prstGeom prst="rect">
            <a:avLst/>
          </a:prstGeom>
        </p:spPr>
      </p:pic>
    </p:spTree>
    <p:extLst>
      <p:ext uri="{BB962C8B-B14F-4D97-AF65-F5344CB8AC3E}">
        <p14:creationId xmlns:p14="http://schemas.microsoft.com/office/powerpoint/2010/main" val="654410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679BC-6E19-97C2-A801-38149F96C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E57FF7-BD97-1EB1-2D8A-FDC07C1328F7}"/>
              </a:ext>
            </a:extLst>
          </p:cNvPr>
          <p:cNvSpPr>
            <a:spLocks noGrp="1"/>
          </p:cNvSpPr>
          <p:nvPr>
            <p:ph type="title"/>
          </p:nvPr>
        </p:nvSpPr>
        <p:spPr/>
        <p:txBody>
          <a:bodyPr/>
          <a:lstStyle/>
          <a:p>
            <a:r>
              <a:rPr lang="en-US">
                <a:solidFill>
                  <a:srgbClr val="E3E24F"/>
                </a:solidFill>
              </a:rPr>
              <a:t>Product Inspiration</a:t>
            </a:r>
          </a:p>
        </p:txBody>
      </p:sp>
      <p:sp>
        <p:nvSpPr>
          <p:cNvPr id="3" name="Text Placeholder 2">
            <a:extLst>
              <a:ext uri="{FF2B5EF4-FFF2-40B4-BE49-F238E27FC236}">
                <a16:creationId xmlns:a16="http://schemas.microsoft.com/office/drawing/2014/main" id="{D13B7DEB-DAD4-03E2-33EF-BCBE5BC14723}"/>
              </a:ext>
            </a:extLst>
          </p:cNvPr>
          <p:cNvSpPr>
            <a:spLocks noGrp="1"/>
          </p:cNvSpPr>
          <p:nvPr>
            <p:ph type="body" sz="quarter" idx="12"/>
          </p:nvPr>
        </p:nvSpPr>
        <p:spPr>
          <a:xfrm>
            <a:off x="651750" y="2255454"/>
            <a:ext cx="5227842" cy="4033586"/>
          </a:xfrm>
        </p:spPr>
        <p:txBody>
          <a:bodyPr/>
          <a:lstStyle/>
          <a:p>
            <a:pPr marL="0" indent="0">
              <a:buNone/>
            </a:pPr>
            <a:r>
              <a:rPr lang="en-US" sz="3200" b="1"/>
              <a:t>CCA TODAY APP</a:t>
            </a:r>
          </a:p>
          <a:p>
            <a:pPr marL="0" indent="0">
              <a:buNone/>
            </a:pPr>
            <a:r>
              <a:rPr lang="en-US" sz="3200" b="1"/>
              <a:t>JA USA</a:t>
            </a:r>
          </a:p>
          <a:p>
            <a:pPr marL="0" indent="0">
              <a:buNone/>
            </a:pPr>
            <a:endParaRPr lang="en-US" b="1"/>
          </a:p>
          <a:p>
            <a:pPr marL="0" indent="0">
              <a:buNone/>
            </a:pPr>
            <a:r>
              <a:rPr lang="en-US"/>
              <a:t>This California based JA Company created an interactive app available through both Apple and Google Play stores. The app was designed for schools to track internal and external events and news for students. </a:t>
            </a:r>
          </a:p>
        </p:txBody>
      </p:sp>
      <p:sp>
        <p:nvSpPr>
          <p:cNvPr id="6" name="Rectangle 5">
            <a:extLst>
              <a:ext uri="{FF2B5EF4-FFF2-40B4-BE49-F238E27FC236}">
                <a16:creationId xmlns:a16="http://schemas.microsoft.com/office/drawing/2014/main" id="{45B058F3-A34A-1C8D-9277-BD1F5EE80E5E}"/>
              </a:ext>
              <a:ext uri="{C183D7F6-B498-43B3-948B-1728B52AA6E4}">
                <adec:decorative xmlns:adec="http://schemas.microsoft.com/office/drawing/2017/decorative" val="1"/>
              </a:ext>
            </a:extLst>
          </p:cNvPr>
          <p:cNvSpPr/>
          <p:nvPr/>
        </p:nvSpPr>
        <p:spPr>
          <a:xfrm>
            <a:off x="6199632" y="4105656"/>
            <a:ext cx="5742432" cy="2359151"/>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608F090-1375-0589-2D3C-CA9C467398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427816" y="2255454"/>
            <a:ext cx="5294792" cy="3244527"/>
          </a:xfrm>
          <a:prstGeom prst="rect">
            <a:avLst/>
          </a:prstGeom>
        </p:spPr>
      </p:pic>
    </p:spTree>
    <p:extLst>
      <p:ext uri="{BB962C8B-B14F-4D97-AF65-F5344CB8AC3E}">
        <p14:creationId xmlns:p14="http://schemas.microsoft.com/office/powerpoint/2010/main" val="3349344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7F5CF-F2B1-1F12-77D0-609E21966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8B05C6-6D5D-5DB3-5512-B88F644CD850}"/>
              </a:ext>
            </a:extLst>
          </p:cNvPr>
          <p:cNvSpPr>
            <a:spLocks noGrp="1"/>
          </p:cNvSpPr>
          <p:nvPr>
            <p:ph type="title"/>
          </p:nvPr>
        </p:nvSpPr>
        <p:spPr/>
        <p:txBody>
          <a:bodyPr/>
          <a:lstStyle/>
          <a:p>
            <a:r>
              <a:rPr lang="en-US">
                <a:solidFill>
                  <a:srgbClr val="E3E24F"/>
                </a:solidFill>
              </a:rPr>
              <a:t>Product Inspiration</a:t>
            </a:r>
          </a:p>
        </p:txBody>
      </p:sp>
      <p:sp>
        <p:nvSpPr>
          <p:cNvPr id="3" name="Text Placeholder 2">
            <a:extLst>
              <a:ext uri="{FF2B5EF4-FFF2-40B4-BE49-F238E27FC236}">
                <a16:creationId xmlns:a16="http://schemas.microsoft.com/office/drawing/2014/main" id="{F896FCEE-03F4-7F10-F184-7EA8D6738698}"/>
              </a:ext>
            </a:extLst>
          </p:cNvPr>
          <p:cNvSpPr>
            <a:spLocks noGrp="1"/>
          </p:cNvSpPr>
          <p:nvPr>
            <p:ph type="body" sz="quarter" idx="12"/>
          </p:nvPr>
        </p:nvSpPr>
        <p:spPr>
          <a:xfrm>
            <a:off x="651750" y="2255454"/>
            <a:ext cx="5374146" cy="4033586"/>
          </a:xfrm>
        </p:spPr>
        <p:txBody>
          <a:bodyPr/>
          <a:lstStyle/>
          <a:p>
            <a:pPr marL="0" indent="0">
              <a:buNone/>
            </a:pPr>
            <a:r>
              <a:rPr lang="en-US" sz="3200" b="1"/>
              <a:t>HARDWIRE KEY CHAINS</a:t>
            </a:r>
          </a:p>
          <a:p>
            <a:pPr marL="0" indent="0">
              <a:buNone/>
            </a:pPr>
            <a:r>
              <a:rPr lang="en-US" sz="3200" b="1"/>
              <a:t>JA MANITOBA</a:t>
            </a:r>
          </a:p>
          <a:p>
            <a:pPr marL="0" indent="0">
              <a:buNone/>
            </a:pPr>
            <a:endParaRPr lang="en-US" b="1"/>
          </a:p>
          <a:p>
            <a:pPr marL="0" indent="0">
              <a:buNone/>
            </a:pPr>
            <a:r>
              <a:rPr lang="en-US"/>
              <a:t>This JA Manitoba company made keychains out of old computer motherboards, giving new life to old materials.</a:t>
            </a:r>
          </a:p>
        </p:txBody>
      </p:sp>
      <p:sp>
        <p:nvSpPr>
          <p:cNvPr id="6" name="Rectangle 5">
            <a:extLst>
              <a:ext uri="{FF2B5EF4-FFF2-40B4-BE49-F238E27FC236}">
                <a16:creationId xmlns:a16="http://schemas.microsoft.com/office/drawing/2014/main" id="{9101FFD4-B97C-B4ED-1706-47D5CA0CCD4A}"/>
              </a:ext>
              <a:ext uri="{C183D7F6-B498-43B3-948B-1728B52AA6E4}">
                <adec:decorative xmlns:adec="http://schemas.microsoft.com/office/drawing/2017/decorative" val="1"/>
              </a:ext>
            </a:extLst>
          </p:cNvPr>
          <p:cNvSpPr/>
          <p:nvPr/>
        </p:nvSpPr>
        <p:spPr>
          <a:xfrm>
            <a:off x="8166732" y="2132890"/>
            <a:ext cx="3775332" cy="4331917"/>
          </a:xfrm>
          <a:prstGeom prst="rect">
            <a:avLst/>
          </a:prstGeom>
          <a:solidFill>
            <a:srgbClr val="E3E24F"/>
          </a:solidFill>
          <a:ln>
            <a:solidFill>
              <a:srgbClr val="E3E2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A218373-DD86-951D-5447-D404E446276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02552" y="3060297"/>
            <a:ext cx="5020056" cy="3110466"/>
          </a:xfrm>
          <a:prstGeom prst="rect">
            <a:avLst/>
          </a:prstGeom>
        </p:spPr>
      </p:pic>
    </p:spTree>
    <p:extLst>
      <p:ext uri="{BB962C8B-B14F-4D97-AF65-F5344CB8AC3E}">
        <p14:creationId xmlns:p14="http://schemas.microsoft.com/office/powerpoint/2010/main" val="4034775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6BD21-C5F1-DBC0-912C-0C667C0D5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3A6BA8-90A4-DFC6-23BF-82B62D7F2287}"/>
              </a:ext>
            </a:extLst>
          </p:cNvPr>
          <p:cNvSpPr>
            <a:spLocks noGrp="1"/>
          </p:cNvSpPr>
          <p:nvPr>
            <p:ph type="title"/>
          </p:nvPr>
        </p:nvSpPr>
        <p:spPr/>
        <p:txBody>
          <a:bodyPr/>
          <a:lstStyle/>
          <a:p>
            <a:r>
              <a:rPr lang="en-US">
                <a:solidFill>
                  <a:srgbClr val="E3E24F"/>
                </a:solidFill>
              </a:rPr>
              <a:t>Product Inspiration</a:t>
            </a:r>
          </a:p>
        </p:txBody>
      </p:sp>
      <p:sp>
        <p:nvSpPr>
          <p:cNvPr id="3" name="Text Placeholder 2">
            <a:extLst>
              <a:ext uri="{FF2B5EF4-FFF2-40B4-BE49-F238E27FC236}">
                <a16:creationId xmlns:a16="http://schemas.microsoft.com/office/drawing/2014/main" id="{A0C702F2-06F6-DDD5-46E9-0D3F4D277550}"/>
              </a:ext>
            </a:extLst>
          </p:cNvPr>
          <p:cNvSpPr>
            <a:spLocks noGrp="1"/>
          </p:cNvSpPr>
          <p:nvPr>
            <p:ph type="body" sz="quarter" idx="12"/>
          </p:nvPr>
        </p:nvSpPr>
        <p:spPr>
          <a:xfrm>
            <a:off x="651750" y="2255454"/>
            <a:ext cx="5302575" cy="4033586"/>
          </a:xfrm>
        </p:spPr>
        <p:txBody>
          <a:bodyPr/>
          <a:lstStyle/>
          <a:p>
            <a:pPr marL="0" indent="0">
              <a:buNone/>
            </a:pPr>
            <a:r>
              <a:rPr lang="en-US" sz="3200" b="1"/>
              <a:t>CARDS REINCARNATE </a:t>
            </a:r>
          </a:p>
          <a:p>
            <a:pPr marL="0" indent="0">
              <a:buNone/>
            </a:pPr>
            <a:r>
              <a:rPr lang="en-US" sz="3200" b="1"/>
              <a:t>JA BRITISH COLUMBIA</a:t>
            </a:r>
          </a:p>
          <a:p>
            <a:pPr marL="0" indent="0">
              <a:buNone/>
            </a:pPr>
            <a:endParaRPr lang="en-US" b="1"/>
          </a:p>
          <a:p>
            <a:pPr marL="0" indent="0">
              <a:buNone/>
            </a:pPr>
            <a:r>
              <a:rPr lang="en-US"/>
              <a:t>This company offers hand made and designed greeting cards with detachable seed paper that you can plant and grow into wildflowers to “grow the relationship between giver and receiver.”</a:t>
            </a:r>
          </a:p>
        </p:txBody>
      </p:sp>
      <p:sp>
        <p:nvSpPr>
          <p:cNvPr id="6" name="Rectangle 5">
            <a:extLst>
              <a:ext uri="{FF2B5EF4-FFF2-40B4-BE49-F238E27FC236}">
                <a16:creationId xmlns:a16="http://schemas.microsoft.com/office/drawing/2014/main" id="{4161E8BE-F980-7877-622A-42095A4EB479}"/>
              </a:ext>
              <a:ext uri="{C183D7F6-B498-43B3-948B-1728B52AA6E4}">
                <adec:decorative xmlns:adec="http://schemas.microsoft.com/office/drawing/2017/decorative" val="1"/>
              </a:ext>
            </a:extLst>
          </p:cNvPr>
          <p:cNvSpPr/>
          <p:nvPr/>
        </p:nvSpPr>
        <p:spPr>
          <a:xfrm>
            <a:off x="6711696" y="2990089"/>
            <a:ext cx="5230368" cy="3172968"/>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FE3615F-706A-D8F5-99FE-5B3EC865AFF6}"/>
              </a:ext>
              <a:ext uri="{C183D7F6-B498-43B3-948B-1728B52AA6E4}">
                <adec:decorative xmlns:adec="http://schemas.microsoft.com/office/drawing/2017/decorative" val="1"/>
              </a:ext>
            </a:extLst>
          </p:cNvPr>
          <p:cNvPicPr>
            <a:picLocks noChangeAspect="1"/>
          </p:cNvPicPr>
          <p:nvPr/>
        </p:nvPicPr>
        <p:blipFill>
          <a:blip r:embed="rId3"/>
          <a:srcRect l="1362" t="1322"/>
          <a:stretch>
            <a:fillRect/>
          </a:stretch>
        </p:blipFill>
        <p:spPr>
          <a:xfrm>
            <a:off x="6492240" y="2529774"/>
            <a:ext cx="5230368" cy="3368106"/>
          </a:xfrm>
          <a:prstGeom prst="rect">
            <a:avLst/>
          </a:prstGeom>
        </p:spPr>
      </p:pic>
    </p:spTree>
    <p:extLst>
      <p:ext uri="{BB962C8B-B14F-4D97-AF65-F5344CB8AC3E}">
        <p14:creationId xmlns:p14="http://schemas.microsoft.com/office/powerpoint/2010/main" val="1587801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3463C-166F-BB28-BE3D-53E2CBE167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2F02EA-EF1C-64AD-CF02-8035A5DB0502}"/>
              </a:ext>
            </a:extLst>
          </p:cNvPr>
          <p:cNvSpPr>
            <a:spLocks noGrp="1"/>
          </p:cNvSpPr>
          <p:nvPr>
            <p:ph type="title"/>
          </p:nvPr>
        </p:nvSpPr>
        <p:spPr/>
        <p:txBody>
          <a:bodyPr/>
          <a:lstStyle/>
          <a:p>
            <a:r>
              <a:rPr lang="en-US">
                <a:solidFill>
                  <a:srgbClr val="E3E24F"/>
                </a:solidFill>
              </a:rPr>
              <a:t>Success Stories</a:t>
            </a:r>
          </a:p>
        </p:txBody>
      </p:sp>
      <p:sp>
        <p:nvSpPr>
          <p:cNvPr id="3" name="Text Placeholder 2">
            <a:extLst>
              <a:ext uri="{FF2B5EF4-FFF2-40B4-BE49-F238E27FC236}">
                <a16:creationId xmlns:a16="http://schemas.microsoft.com/office/drawing/2014/main" id="{3767356E-E748-6FB9-45E4-A4101474762A}"/>
              </a:ext>
            </a:extLst>
          </p:cNvPr>
          <p:cNvSpPr>
            <a:spLocks noGrp="1"/>
          </p:cNvSpPr>
          <p:nvPr>
            <p:ph type="body" sz="quarter" idx="12"/>
          </p:nvPr>
        </p:nvSpPr>
        <p:spPr>
          <a:xfrm>
            <a:off x="651750" y="2354066"/>
            <a:ext cx="5895354" cy="4033586"/>
          </a:xfrm>
        </p:spPr>
        <p:txBody>
          <a:bodyPr/>
          <a:lstStyle/>
          <a:p>
            <a:pPr marL="0" indent="0">
              <a:buNone/>
            </a:pPr>
            <a:r>
              <a:rPr lang="en-US" sz="3200" b="1"/>
              <a:t>JA ALUMNI</a:t>
            </a:r>
          </a:p>
          <a:p>
            <a:pPr marL="0" indent="0">
              <a:buNone/>
            </a:pPr>
            <a:endParaRPr lang="en-US" b="1"/>
          </a:p>
          <a:p>
            <a:pPr marL="0" indent="0">
              <a:buNone/>
            </a:pPr>
            <a:r>
              <a:rPr lang="en-US" sz="1800" b="1"/>
              <a:t>Mark Cuban – </a:t>
            </a:r>
            <a:r>
              <a:rPr lang="en-US" sz="1800"/>
              <a:t>Owner of the Dallas Mavericks.</a:t>
            </a:r>
          </a:p>
          <a:p>
            <a:pPr marL="0" indent="0">
              <a:buNone/>
            </a:pPr>
            <a:endParaRPr lang="en-US" sz="1800" b="1"/>
          </a:p>
          <a:p>
            <a:pPr marL="0" indent="0">
              <a:buNone/>
            </a:pPr>
            <a:r>
              <a:rPr lang="en-US" sz="1800" b="1"/>
              <a:t>Donna Shalala – </a:t>
            </a:r>
            <a:r>
              <a:rPr lang="en-US" sz="1800"/>
              <a:t>President of the University of Miami and Former Secretary of Health when Bill Clinton was President of the USA.</a:t>
            </a:r>
          </a:p>
          <a:p>
            <a:pPr marL="0" indent="0">
              <a:buNone/>
            </a:pPr>
            <a:endParaRPr lang="en-US" sz="1800" b="1"/>
          </a:p>
          <a:p>
            <a:pPr marL="0" indent="0">
              <a:buNone/>
            </a:pPr>
            <a:r>
              <a:rPr lang="en-US" sz="1800" b="1"/>
              <a:t>Bruce Poon Tip – </a:t>
            </a:r>
            <a:r>
              <a:rPr lang="en-US" sz="1800"/>
              <a:t>Founder of G Adventures.</a:t>
            </a:r>
          </a:p>
          <a:p>
            <a:pPr marL="0" indent="0">
              <a:buNone/>
            </a:pPr>
            <a:endParaRPr lang="en-US" sz="1800" b="1"/>
          </a:p>
          <a:p>
            <a:pPr marL="0" indent="0">
              <a:buNone/>
            </a:pPr>
            <a:r>
              <a:rPr lang="en-US" sz="1800" b="1"/>
              <a:t>Nicholas Kee – </a:t>
            </a:r>
            <a:r>
              <a:rPr lang="en-US" sz="1800"/>
              <a:t>JA Jamaica Alumni (founding member of Plastato) now pursuing three different ventures with partnerships made across the Americas.</a:t>
            </a:r>
          </a:p>
        </p:txBody>
      </p:sp>
      <p:sp>
        <p:nvSpPr>
          <p:cNvPr id="6" name="Rectangle 5">
            <a:extLst>
              <a:ext uri="{FF2B5EF4-FFF2-40B4-BE49-F238E27FC236}">
                <a16:creationId xmlns:a16="http://schemas.microsoft.com/office/drawing/2014/main" id="{3F37010D-2E3E-267B-7584-6A7F4B2B25EB}"/>
              </a:ext>
              <a:ext uri="{C183D7F6-B498-43B3-948B-1728B52AA6E4}">
                <adec:decorative xmlns:adec="http://schemas.microsoft.com/office/drawing/2017/decorative" val="1"/>
              </a:ext>
            </a:extLst>
          </p:cNvPr>
          <p:cNvSpPr/>
          <p:nvPr/>
        </p:nvSpPr>
        <p:spPr>
          <a:xfrm>
            <a:off x="6748272" y="2431221"/>
            <a:ext cx="5193792" cy="4033586"/>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6F5EA0-D8BC-0270-9C51-F3C731BF808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41310" y="2762966"/>
            <a:ext cx="4590380" cy="3407797"/>
          </a:xfrm>
          <a:prstGeom prst="rect">
            <a:avLst/>
          </a:prstGeom>
        </p:spPr>
      </p:pic>
    </p:spTree>
    <p:extLst>
      <p:ext uri="{BB962C8B-B14F-4D97-AF65-F5344CB8AC3E}">
        <p14:creationId xmlns:p14="http://schemas.microsoft.com/office/powerpoint/2010/main" val="370593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BDFD4-5242-AEA1-EEA1-9F3C87232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D03CC-8C6D-222C-160B-C9530B45F4DD}"/>
              </a:ext>
            </a:extLst>
          </p:cNvPr>
          <p:cNvSpPr>
            <a:spLocks noGrp="1"/>
          </p:cNvSpPr>
          <p:nvPr>
            <p:ph type="title"/>
          </p:nvPr>
        </p:nvSpPr>
        <p:spPr/>
        <p:txBody>
          <a:bodyPr/>
          <a:lstStyle/>
          <a:p>
            <a:r>
              <a:rPr lang="en-US">
                <a:solidFill>
                  <a:srgbClr val="E3E24F"/>
                </a:solidFill>
              </a:rPr>
              <a:t>Success Stories</a:t>
            </a:r>
          </a:p>
        </p:txBody>
      </p:sp>
      <p:sp>
        <p:nvSpPr>
          <p:cNvPr id="3" name="Text Placeholder 2">
            <a:extLst>
              <a:ext uri="{FF2B5EF4-FFF2-40B4-BE49-F238E27FC236}">
                <a16:creationId xmlns:a16="http://schemas.microsoft.com/office/drawing/2014/main" id="{EB06FDA4-E7B4-6327-EFF8-C2818D61EE46}"/>
              </a:ext>
            </a:extLst>
          </p:cNvPr>
          <p:cNvSpPr>
            <a:spLocks noGrp="1"/>
          </p:cNvSpPr>
          <p:nvPr>
            <p:ph type="body" sz="quarter" idx="12"/>
          </p:nvPr>
        </p:nvSpPr>
        <p:spPr>
          <a:xfrm>
            <a:off x="651750" y="2255454"/>
            <a:ext cx="5584458" cy="4033586"/>
          </a:xfrm>
        </p:spPr>
        <p:txBody>
          <a:bodyPr/>
          <a:lstStyle/>
          <a:p>
            <a:pPr marL="0" indent="0">
              <a:buNone/>
            </a:pPr>
            <a:r>
              <a:rPr lang="en-US" sz="3200" b="1"/>
              <a:t>JA COMPANIES</a:t>
            </a:r>
          </a:p>
          <a:p>
            <a:pPr marL="0" indent="0">
              <a:buNone/>
            </a:pPr>
            <a:endParaRPr lang="en-US" sz="1800" b="1"/>
          </a:p>
          <a:p>
            <a:pPr marL="0" indent="0">
              <a:buNone/>
            </a:pPr>
            <a:r>
              <a:rPr lang="en-US" sz="2000" b="1"/>
              <a:t>Promo-bands </a:t>
            </a:r>
          </a:p>
          <a:p>
            <a:pPr marL="0" indent="0">
              <a:buNone/>
            </a:pPr>
            <a:r>
              <a:rPr lang="en-US" sz="2000"/>
              <a:t>A JA Canada Company that continued operations for a time after the program ended. The original student company based in Newmarket, Ontario, sold $20,000 in $2.00 bracelets the summer after </a:t>
            </a:r>
            <a:r>
              <a:rPr lang="en-US" sz="2000" i="1"/>
              <a:t>Company Program</a:t>
            </a:r>
            <a:r>
              <a:rPr lang="en-US" sz="2000"/>
              <a:t>. </a:t>
            </a:r>
          </a:p>
          <a:p>
            <a:pPr marL="0" indent="0">
              <a:buNone/>
            </a:pPr>
            <a:endParaRPr lang="en-US" sz="2000"/>
          </a:p>
          <a:p>
            <a:pPr marL="0" indent="0">
              <a:buNone/>
            </a:pPr>
            <a:r>
              <a:rPr lang="en-US" sz="2000" b="1"/>
              <a:t>Commando </a:t>
            </a:r>
          </a:p>
          <a:p>
            <a:pPr marL="0" indent="0">
              <a:buNone/>
            </a:pPr>
            <a:r>
              <a:rPr lang="en-US" sz="2000"/>
              <a:t>A JA UK Company that had their product features in </a:t>
            </a:r>
            <a:r>
              <a:rPr lang="en-US" sz="2000" i="1"/>
              <a:t>Vogue</a:t>
            </a:r>
            <a:r>
              <a:rPr lang="en-US" sz="2000"/>
              <a:t> magazine after David Beckham was seen wearing it.</a:t>
            </a:r>
          </a:p>
          <a:p>
            <a:pPr marL="0" indent="0">
              <a:buNone/>
            </a:pPr>
            <a:endParaRPr lang="en-US" sz="1800"/>
          </a:p>
        </p:txBody>
      </p:sp>
      <p:sp>
        <p:nvSpPr>
          <p:cNvPr id="8" name="Rectangle 7">
            <a:extLst>
              <a:ext uri="{FF2B5EF4-FFF2-40B4-BE49-F238E27FC236}">
                <a16:creationId xmlns:a16="http://schemas.microsoft.com/office/drawing/2014/main" id="{DD1353F3-48F4-BCB3-FDB8-8E97FE5C8C35}"/>
              </a:ext>
              <a:ext uri="{C183D7F6-B498-43B3-948B-1728B52AA6E4}">
                <adec:decorative xmlns:adec="http://schemas.microsoft.com/office/drawing/2017/decorative" val="1"/>
              </a:ext>
            </a:extLst>
          </p:cNvPr>
          <p:cNvSpPr/>
          <p:nvPr/>
        </p:nvSpPr>
        <p:spPr>
          <a:xfrm>
            <a:off x="6375206" y="1977443"/>
            <a:ext cx="3636333" cy="2550524"/>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93751C-46F3-0B3F-0800-16872AA6E964}"/>
              </a:ext>
              <a:ext uri="{C183D7F6-B498-43B3-948B-1728B52AA6E4}">
                <adec:decorative xmlns:adec="http://schemas.microsoft.com/office/drawing/2017/decorative" val="1"/>
              </a:ext>
            </a:extLst>
          </p:cNvPr>
          <p:cNvSpPr/>
          <p:nvPr/>
        </p:nvSpPr>
        <p:spPr>
          <a:xfrm>
            <a:off x="8165542" y="2896101"/>
            <a:ext cx="3775332" cy="3519502"/>
          </a:xfrm>
          <a:prstGeom prst="rect">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34E3DF-854B-5459-722C-898373691F01}"/>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t="3672"/>
          <a:stretch>
            <a:fillRect/>
          </a:stretch>
        </p:blipFill>
        <p:spPr>
          <a:xfrm>
            <a:off x="6595208" y="2198978"/>
            <a:ext cx="3636333" cy="2456874"/>
          </a:xfrm>
          <a:prstGeom prst="rect">
            <a:avLst/>
          </a:prstGeom>
        </p:spPr>
      </p:pic>
      <p:pic>
        <p:nvPicPr>
          <p:cNvPr id="7" name="Picture 6">
            <a:extLst>
              <a:ext uri="{FF2B5EF4-FFF2-40B4-BE49-F238E27FC236}">
                <a16:creationId xmlns:a16="http://schemas.microsoft.com/office/drawing/2014/main" id="{CDFD224D-B51D-6DF9-C755-833E620B3D9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45541" y="4205606"/>
            <a:ext cx="3758184" cy="2456874"/>
          </a:xfrm>
          <a:prstGeom prst="rect">
            <a:avLst/>
          </a:prstGeom>
        </p:spPr>
      </p:pic>
    </p:spTree>
    <p:extLst>
      <p:ext uri="{BB962C8B-B14F-4D97-AF65-F5344CB8AC3E}">
        <p14:creationId xmlns:p14="http://schemas.microsoft.com/office/powerpoint/2010/main" val="1065187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DC3A6-8D43-E22D-0BD3-381C22F039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ED8F-B9EB-31B5-4B1B-E01C23F4F0C1}"/>
              </a:ext>
            </a:extLst>
          </p:cNvPr>
          <p:cNvSpPr>
            <a:spLocks noGrp="1"/>
          </p:cNvSpPr>
          <p:nvPr>
            <p:ph type="title"/>
          </p:nvPr>
        </p:nvSpPr>
        <p:spPr/>
        <p:txBody>
          <a:bodyPr/>
          <a:lstStyle/>
          <a:p>
            <a:r>
              <a:rPr lang="en-US">
                <a:solidFill>
                  <a:srgbClr val="E3E24F"/>
                </a:solidFill>
              </a:rPr>
              <a:t>Admin &amp; housekeeping</a:t>
            </a:r>
          </a:p>
        </p:txBody>
      </p:sp>
      <p:sp>
        <p:nvSpPr>
          <p:cNvPr id="3" name="Text Placeholder 2">
            <a:extLst>
              <a:ext uri="{FF2B5EF4-FFF2-40B4-BE49-F238E27FC236}">
                <a16:creationId xmlns:a16="http://schemas.microsoft.com/office/drawing/2014/main" id="{9A77CE17-84B3-97BD-5A20-35C5154149FA}"/>
              </a:ext>
            </a:extLst>
          </p:cNvPr>
          <p:cNvSpPr>
            <a:spLocks noGrp="1"/>
          </p:cNvSpPr>
          <p:nvPr>
            <p:ph type="body" sz="quarter" idx="12"/>
          </p:nvPr>
        </p:nvSpPr>
        <p:spPr>
          <a:xfrm>
            <a:off x="651750" y="2255454"/>
            <a:ext cx="7076918" cy="4033586"/>
          </a:xfrm>
        </p:spPr>
        <p:txBody>
          <a:bodyPr/>
          <a:lstStyle/>
          <a:p>
            <a:pPr>
              <a:buFont typeface="Wingdings" panose="05000000000000000000" pitchFamily="2" charset="2"/>
              <a:buChar char="q"/>
            </a:pPr>
            <a:r>
              <a:rPr lang="en-US"/>
              <a:t>Review Student Welcome package or Student Orientation </a:t>
            </a:r>
          </a:p>
          <a:p>
            <a:pPr>
              <a:buFont typeface="Wingdings" panose="05000000000000000000" pitchFamily="2" charset="2"/>
              <a:buChar char="q"/>
            </a:pPr>
            <a:r>
              <a:rPr lang="en-US"/>
              <a:t>Remind your parents to complete the Parent Consent Form </a:t>
            </a:r>
          </a:p>
          <a:p>
            <a:pPr>
              <a:buFont typeface="Wingdings" panose="05000000000000000000" pitchFamily="2" charset="2"/>
              <a:buChar char="q"/>
            </a:pPr>
            <a:r>
              <a:rPr lang="en-US"/>
              <a:t>Create an account on JA Campus (visit </a:t>
            </a:r>
            <a:r>
              <a:rPr lang="en-US">
                <a:hlinkClick r:id="rId3"/>
              </a:rPr>
              <a:t>https://www.jacampus.org</a:t>
            </a:r>
            <a:r>
              <a:rPr lang="en-US"/>
              <a:t>  to sign up)</a:t>
            </a:r>
          </a:p>
          <a:p>
            <a:pPr>
              <a:buFont typeface="Wingdings" panose="05000000000000000000" pitchFamily="2" charset="2"/>
              <a:buChar char="q"/>
            </a:pPr>
            <a:r>
              <a:rPr lang="en-US"/>
              <a:t>Housekeeping rules </a:t>
            </a:r>
          </a:p>
          <a:p>
            <a:pPr>
              <a:buFont typeface="Wingdings" panose="05000000000000000000" pitchFamily="2" charset="2"/>
              <a:buChar char="q"/>
            </a:pPr>
            <a:r>
              <a:rPr lang="en-US"/>
              <a:t>Contacting advisors </a:t>
            </a:r>
          </a:p>
          <a:p>
            <a:pPr>
              <a:buFont typeface="Wingdings" panose="05000000000000000000" pitchFamily="2" charset="2"/>
              <a:buChar char="q"/>
            </a:pPr>
            <a:r>
              <a:rPr lang="en-US"/>
              <a:t>Other </a:t>
            </a:r>
          </a:p>
          <a:p>
            <a:pPr>
              <a:buFont typeface="Wingdings" panose="05000000000000000000" pitchFamily="2" charset="2"/>
              <a:buChar char="q"/>
            </a:pPr>
            <a:endParaRPr lang="en-US"/>
          </a:p>
        </p:txBody>
      </p:sp>
      <p:sp>
        <p:nvSpPr>
          <p:cNvPr id="6" name="Right Triangle 5">
            <a:extLst>
              <a:ext uri="{FF2B5EF4-FFF2-40B4-BE49-F238E27FC236}">
                <a16:creationId xmlns:a16="http://schemas.microsoft.com/office/drawing/2014/main" id="{F107B3E3-D0B6-29E6-7C7A-DDD9E20F3097}"/>
              </a:ext>
              <a:ext uri="{C183D7F6-B498-43B3-948B-1728B52AA6E4}">
                <adec:decorative xmlns:adec="http://schemas.microsoft.com/office/drawing/2017/decorative" val="1"/>
              </a:ext>
            </a:extLst>
          </p:cNvPr>
          <p:cNvSpPr/>
          <p:nvPr/>
        </p:nvSpPr>
        <p:spPr>
          <a:xfrm flipH="1">
            <a:off x="9137904" y="4654296"/>
            <a:ext cx="3054096" cy="220370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CE2BB4-EC55-2D18-66F8-60905A4A128E}"/>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5496" y="1705388"/>
            <a:ext cx="5897816" cy="5897816"/>
          </a:xfrm>
          <a:prstGeom prst="rect">
            <a:avLst/>
          </a:prstGeom>
        </p:spPr>
      </p:pic>
    </p:spTree>
    <p:extLst>
      <p:ext uri="{BB962C8B-B14F-4D97-AF65-F5344CB8AC3E}">
        <p14:creationId xmlns:p14="http://schemas.microsoft.com/office/powerpoint/2010/main" val="2232361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80BF8-C084-666F-F405-699E0D0E134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4365E9E1-9E01-6C62-7FEF-F7781E9BB6A7}"/>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B643CDFA-14DE-F060-DEA8-9EBFC23A32A2}"/>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8BB1EB3D-31CC-6CFE-0A30-46C829C62F11}"/>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6767E1D-A13D-5264-E9B6-E7AC88250F23}"/>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PITCHING &amp; </a:t>
            </a:r>
            <a:br>
              <a:rPr lang="en-US">
                <a:solidFill>
                  <a:srgbClr val="E3E24F"/>
                </a:solidFill>
                <a:latin typeface="Arial Black" panose="020B0A04020102020204" pitchFamily="34" charset="0"/>
              </a:rPr>
            </a:br>
            <a:r>
              <a:rPr lang="en-US">
                <a:solidFill>
                  <a:srgbClr val="E3E24F"/>
                </a:solidFill>
                <a:latin typeface="Arial Black" panose="020B0A04020102020204" pitchFamily="34" charset="0"/>
              </a:rPr>
              <a:t>BRAINSTORMING </a:t>
            </a:r>
          </a:p>
        </p:txBody>
      </p:sp>
      <p:sp>
        <p:nvSpPr>
          <p:cNvPr id="14" name="Right Triangle 13">
            <a:extLst>
              <a:ext uri="{FF2B5EF4-FFF2-40B4-BE49-F238E27FC236}">
                <a16:creationId xmlns:a16="http://schemas.microsoft.com/office/drawing/2014/main" id="{D1060777-24D2-8D52-5F95-4DACDD588E87}"/>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07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B95D-E8B7-D6F1-141A-3BC585FF4FD3}"/>
              </a:ext>
            </a:extLst>
          </p:cNvPr>
          <p:cNvSpPr>
            <a:spLocks noGrp="1"/>
          </p:cNvSpPr>
          <p:nvPr>
            <p:ph type="title"/>
          </p:nvPr>
        </p:nvSpPr>
        <p:spPr/>
        <p:txBody>
          <a:bodyPr/>
          <a:lstStyle/>
          <a:p>
            <a:r>
              <a:rPr lang="en-US">
                <a:solidFill>
                  <a:srgbClr val="E3E24F"/>
                </a:solidFill>
              </a:rPr>
              <a:t>Brainstorming</a:t>
            </a:r>
          </a:p>
        </p:txBody>
      </p:sp>
      <p:sp>
        <p:nvSpPr>
          <p:cNvPr id="3" name="Text Placeholder 2">
            <a:extLst>
              <a:ext uri="{FF2B5EF4-FFF2-40B4-BE49-F238E27FC236}">
                <a16:creationId xmlns:a16="http://schemas.microsoft.com/office/drawing/2014/main" id="{5C6435CE-4C01-7E0B-DE48-E905D4164A7F}"/>
              </a:ext>
            </a:extLst>
          </p:cNvPr>
          <p:cNvSpPr>
            <a:spLocks noGrp="1"/>
          </p:cNvSpPr>
          <p:nvPr>
            <p:ph type="body" sz="quarter" idx="12"/>
          </p:nvPr>
        </p:nvSpPr>
        <p:spPr/>
        <p:txBody>
          <a:bodyPr vert="horz" lIns="91440" tIns="45720" rIns="91440" bIns="45720" rtlCol="0" anchor="t">
            <a:noAutofit/>
          </a:bodyPr>
          <a:lstStyle/>
          <a:p>
            <a:pPr marL="0" indent="0">
              <a:buNone/>
            </a:pPr>
            <a:r>
              <a:rPr lang="en-US" b="1">
                <a:latin typeface="Bierstadt"/>
                <a:ea typeface="Roboto"/>
              </a:rPr>
              <a:t>Write as</a:t>
            </a:r>
            <a:endParaRPr lang="en-US"/>
          </a:p>
        </p:txBody>
      </p:sp>
      <p:pic>
        <p:nvPicPr>
          <p:cNvPr id="5" name="Picture 4">
            <a:extLst>
              <a:ext uri="{FF2B5EF4-FFF2-40B4-BE49-F238E27FC236}">
                <a16:creationId xmlns:a16="http://schemas.microsoft.com/office/drawing/2014/main" id="{3F709C84-4759-959F-7EB6-9140657207A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31862" y="2406918"/>
            <a:ext cx="4097554" cy="4097554"/>
          </a:xfrm>
          <a:prstGeom prst="rect">
            <a:avLst/>
          </a:prstGeom>
        </p:spPr>
      </p:pic>
      <p:sp>
        <p:nvSpPr>
          <p:cNvPr id="6" name="Right Triangle 5">
            <a:extLst>
              <a:ext uri="{FF2B5EF4-FFF2-40B4-BE49-F238E27FC236}">
                <a16:creationId xmlns:a16="http://schemas.microsoft.com/office/drawing/2014/main" id="{FE7ABEEB-31D6-FFB4-3719-1117C8E46482}"/>
              </a:ext>
              <a:ext uri="{C183D7F6-B498-43B3-948B-1728B52AA6E4}">
                <adec:decorative xmlns:adec="http://schemas.microsoft.com/office/drawing/2017/decorative" val="1"/>
              </a:ext>
            </a:extLst>
          </p:cNvPr>
          <p:cNvSpPr/>
          <p:nvPr/>
        </p:nvSpPr>
        <p:spPr>
          <a:xfrm flipH="1">
            <a:off x="9134856" y="4700016"/>
            <a:ext cx="305409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279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BC814-06E9-C589-A5A3-7DD3D7F5F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76078-E88A-EFA7-D7B2-B6AF9FCD3DE2}"/>
              </a:ext>
            </a:extLst>
          </p:cNvPr>
          <p:cNvSpPr>
            <a:spLocks noGrp="1"/>
          </p:cNvSpPr>
          <p:nvPr>
            <p:ph type="title"/>
          </p:nvPr>
        </p:nvSpPr>
        <p:spPr/>
        <p:txBody>
          <a:bodyPr/>
          <a:lstStyle/>
          <a:p>
            <a:r>
              <a:rPr lang="en-US">
                <a:solidFill>
                  <a:srgbClr val="E3E24F"/>
                </a:solidFill>
              </a:rPr>
              <a:t>Ways to Brainstorm</a:t>
            </a:r>
          </a:p>
        </p:txBody>
      </p:sp>
      <p:sp>
        <p:nvSpPr>
          <p:cNvPr id="4" name="TextBox 3">
            <a:extLst>
              <a:ext uri="{FF2B5EF4-FFF2-40B4-BE49-F238E27FC236}">
                <a16:creationId xmlns:a16="http://schemas.microsoft.com/office/drawing/2014/main" id="{AEEC9BF1-7DD1-D2D3-FA4E-643AD3735EA1}"/>
              </a:ext>
            </a:extLst>
          </p:cNvPr>
          <p:cNvSpPr txBox="1"/>
          <p:nvPr/>
        </p:nvSpPr>
        <p:spPr>
          <a:xfrm>
            <a:off x="1932171" y="2292206"/>
            <a:ext cx="7843026" cy="830997"/>
          </a:xfrm>
          <a:prstGeom prst="rect">
            <a:avLst/>
          </a:prstGeom>
          <a:noFill/>
        </p:spPr>
        <p:txBody>
          <a:bodyPr wrap="square" rtlCol="0">
            <a:spAutoFit/>
          </a:bodyPr>
          <a:lstStyle/>
          <a:p>
            <a:r>
              <a:rPr lang="en-US" sz="2400" b="1">
                <a:solidFill>
                  <a:srgbClr val="28708B"/>
                </a:solidFill>
                <a:latin typeface="Bierstadt" panose="020B0004020202020204" pitchFamily="34" charset="0"/>
              </a:rPr>
              <a:t>INDIVIDUALLY</a:t>
            </a:r>
          </a:p>
          <a:p>
            <a:r>
              <a:rPr lang="en-US" sz="2400">
                <a:solidFill>
                  <a:srgbClr val="22404D"/>
                </a:solidFill>
                <a:latin typeface="Bierstadt" panose="020B0004020202020204" pitchFamily="34" charset="0"/>
              </a:rPr>
              <a:t>Work by yourself to record as many ideas as possible.</a:t>
            </a:r>
          </a:p>
        </p:txBody>
      </p:sp>
      <p:sp>
        <p:nvSpPr>
          <p:cNvPr id="6" name="TextBox 5">
            <a:extLst>
              <a:ext uri="{FF2B5EF4-FFF2-40B4-BE49-F238E27FC236}">
                <a16:creationId xmlns:a16="http://schemas.microsoft.com/office/drawing/2014/main" id="{EE5359DD-9DE2-42FF-900B-853FC83A04EA}"/>
              </a:ext>
            </a:extLst>
          </p:cNvPr>
          <p:cNvSpPr txBox="1"/>
          <p:nvPr/>
        </p:nvSpPr>
        <p:spPr>
          <a:xfrm>
            <a:off x="1932171" y="5309563"/>
            <a:ext cx="9242058" cy="1200329"/>
          </a:xfrm>
          <a:prstGeom prst="rect">
            <a:avLst/>
          </a:prstGeom>
          <a:noFill/>
        </p:spPr>
        <p:txBody>
          <a:bodyPr wrap="square" rtlCol="0">
            <a:spAutoFit/>
          </a:bodyPr>
          <a:lstStyle/>
          <a:p>
            <a:r>
              <a:rPr lang="en-US" sz="2400" b="1">
                <a:solidFill>
                  <a:srgbClr val="28708B"/>
                </a:solidFill>
                <a:latin typeface="Bierstadt" panose="020B0004020202020204" pitchFamily="34" charset="0"/>
              </a:rPr>
              <a:t>IN GROUPS</a:t>
            </a:r>
          </a:p>
          <a:p>
            <a:r>
              <a:rPr lang="en-US" sz="2400">
                <a:solidFill>
                  <a:srgbClr val="22404D"/>
                </a:solidFill>
                <a:latin typeface="Bierstadt" panose="020B0004020202020204" pitchFamily="34" charset="0"/>
              </a:rPr>
              <a:t>Work with a group. Everyone shares their ideas in a fast-paced group discussion. Remember not to judge ideas.</a:t>
            </a:r>
          </a:p>
        </p:txBody>
      </p:sp>
      <p:pic>
        <p:nvPicPr>
          <p:cNvPr id="7" name="Picture 6">
            <a:extLst>
              <a:ext uri="{FF2B5EF4-FFF2-40B4-BE49-F238E27FC236}">
                <a16:creationId xmlns:a16="http://schemas.microsoft.com/office/drawing/2014/main" id="{7612879B-B178-8B73-2050-48B6E382B71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606" y="1968496"/>
            <a:ext cx="1663551" cy="1662073"/>
          </a:xfrm>
          <a:prstGeom prst="rect">
            <a:avLst/>
          </a:prstGeom>
        </p:spPr>
      </p:pic>
      <p:pic>
        <p:nvPicPr>
          <p:cNvPr id="9" name="Picture 8">
            <a:extLst>
              <a:ext uri="{FF2B5EF4-FFF2-40B4-BE49-F238E27FC236}">
                <a16:creationId xmlns:a16="http://schemas.microsoft.com/office/drawing/2014/main" id="{F2ADD592-3FE3-130C-787F-9CCF298BC47C}"/>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98" y="4986357"/>
            <a:ext cx="1662073" cy="1662073"/>
          </a:xfrm>
          <a:prstGeom prst="rect">
            <a:avLst/>
          </a:prstGeom>
        </p:spPr>
      </p:pic>
    </p:spTree>
    <p:extLst>
      <p:ext uri="{BB962C8B-B14F-4D97-AF65-F5344CB8AC3E}">
        <p14:creationId xmlns:p14="http://schemas.microsoft.com/office/powerpoint/2010/main" val="271012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7364F-2B93-D3ED-8451-1D0C1F82A6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BADDC-7DE1-BE25-C712-46A0F00FA81E}"/>
              </a:ext>
            </a:extLst>
          </p:cNvPr>
          <p:cNvSpPr>
            <a:spLocks noGrp="1"/>
          </p:cNvSpPr>
          <p:nvPr>
            <p:ph type="title"/>
          </p:nvPr>
        </p:nvSpPr>
        <p:spPr/>
        <p:txBody>
          <a:bodyPr/>
          <a:lstStyle/>
          <a:p>
            <a:r>
              <a:rPr lang="en-US">
                <a:solidFill>
                  <a:srgbClr val="E3E24F"/>
                </a:solidFill>
              </a:rPr>
              <a:t>Overcoming Challenges</a:t>
            </a:r>
          </a:p>
        </p:txBody>
      </p:sp>
      <p:sp>
        <p:nvSpPr>
          <p:cNvPr id="6" name="Right Triangle 5">
            <a:extLst>
              <a:ext uri="{FF2B5EF4-FFF2-40B4-BE49-F238E27FC236}">
                <a16:creationId xmlns:a16="http://schemas.microsoft.com/office/drawing/2014/main" id="{487E12CB-7063-E200-8D28-039084707E77}"/>
              </a:ext>
              <a:ext uri="{C183D7F6-B498-43B3-948B-1728B52AA6E4}">
                <adec:decorative xmlns:adec="http://schemas.microsoft.com/office/drawing/2017/decorative" val="1"/>
              </a:ext>
            </a:extLst>
          </p:cNvPr>
          <p:cNvSpPr/>
          <p:nvPr/>
        </p:nvSpPr>
        <p:spPr>
          <a:xfrm>
            <a:off x="0" y="4700016"/>
            <a:ext cx="9134856" cy="215798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03D2A29-B81C-B503-A5BA-7B997F3BCFED}"/>
              </a:ext>
            </a:extLst>
          </p:cNvPr>
          <p:cNvSpPr>
            <a:spLocks noGrp="1"/>
          </p:cNvSpPr>
          <p:nvPr>
            <p:ph type="body" sz="quarter" idx="12"/>
          </p:nvPr>
        </p:nvSpPr>
        <p:spPr>
          <a:xfrm>
            <a:off x="719328" y="2511426"/>
            <a:ext cx="10753344" cy="2634996"/>
          </a:xfrm>
          <a:custGeom>
            <a:avLst/>
            <a:gdLst>
              <a:gd name="connsiteX0" fmla="*/ 0 w 10753344"/>
              <a:gd name="connsiteY0" fmla="*/ 0 h 2634996"/>
              <a:gd name="connsiteX1" fmla="*/ 457017 w 10753344"/>
              <a:gd name="connsiteY1" fmla="*/ 0 h 2634996"/>
              <a:gd name="connsiteX2" fmla="*/ 914034 w 10753344"/>
              <a:gd name="connsiteY2" fmla="*/ 0 h 2634996"/>
              <a:gd name="connsiteX3" fmla="*/ 1263518 w 10753344"/>
              <a:gd name="connsiteY3" fmla="*/ 0 h 2634996"/>
              <a:gd name="connsiteX4" fmla="*/ 1935602 w 10753344"/>
              <a:gd name="connsiteY4" fmla="*/ 0 h 2634996"/>
              <a:gd name="connsiteX5" fmla="*/ 2285086 w 10753344"/>
              <a:gd name="connsiteY5" fmla="*/ 0 h 2634996"/>
              <a:gd name="connsiteX6" fmla="*/ 2634569 w 10753344"/>
              <a:gd name="connsiteY6" fmla="*/ 0 h 2634996"/>
              <a:gd name="connsiteX7" fmla="*/ 2984053 w 10753344"/>
              <a:gd name="connsiteY7" fmla="*/ 0 h 2634996"/>
              <a:gd name="connsiteX8" fmla="*/ 3548604 w 10753344"/>
              <a:gd name="connsiteY8" fmla="*/ 0 h 2634996"/>
              <a:gd name="connsiteX9" fmla="*/ 4328221 w 10753344"/>
              <a:gd name="connsiteY9" fmla="*/ 0 h 2634996"/>
              <a:gd name="connsiteX10" fmla="*/ 4677705 w 10753344"/>
              <a:gd name="connsiteY10" fmla="*/ 0 h 2634996"/>
              <a:gd name="connsiteX11" fmla="*/ 5457322 w 10753344"/>
              <a:gd name="connsiteY11" fmla="*/ 0 h 2634996"/>
              <a:gd name="connsiteX12" fmla="*/ 6236940 w 10753344"/>
              <a:gd name="connsiteY12" fmla="*/ 0 h 2634996"/>
              <a:gd name="connsiteX13" fmla="*/ 6693957 w 10753344"/>
              <a:gd name="connsiteY13" fmla="*/ 0 h 2634996"/>
              <a:gd name="connsiteX14" fmla="*/ 7581108 w 10753344"/>
              <a:gd name="connsiteY14" fmla="*/ 0 h 2634996"/>
              <a:gd name="connsiteX15" fmla="*/ 8038125 w 10753344"/>
              <a:gd name="connsiteY15" fmla="*/ 0 h 2634996"/>
              <a:gd name="connsiteX16" fmla="*/ 8710209 w 10753344"/>
              <a:gd name="connsiteY16" fmla="*/ 0 h 2634996"/>
              <a:gd name="connsiteX17" fmla="*/ 9167226 w 10753344"/>
              <a:gd name="connsiteY17" fmla="*/ 0 h 2634996"/>
              <a:gd name="connsiteX18" fmla="*/ 10054377 w 10753344"/>
              <a:gd name="connsiteY18" fmla="*/ 0 h 2634996"/>
              <a:gd name="connsiteX19" fmla="*/ 10753344 w 10753344"/>
              <a:gd name="connsiteY19" fmla="*/ 0 h 2634996"/>
              <a:gd name="connsiteX20" fmla="*/ 10753344 w 10753344"/>
              <a:gd name="connsiteY20" fmla="*/ 658749 h 2634996"/>
              <a:gd name="connsiteX21" fmla="*/ 10753344 w 10753344"/>
              <a:gd name="connsiteY21" fmla="*/ 1317498 h 2634996"/>
              <a:gd name="connsiteX22" fmla="*/ 10753344 w 10753344"/>
              <a:gd name="connsiteY22" fmla="*/ 1923547 h 2634996"/>
              <a:gd name="connsiteX23" fmla="*/ 10753344 w 10753344"/>
              <a:gd name="connsiteY23" fmla="*/ 2634996 h 2634996"/>
              <a:gd name="connsiteX24" fmla="*/ 9866193 w 10753344"/>
              <a:gd name="connsiteY24" fmla="*/ 2634996 h 2634996"/>
              <a:gd name="connsiteX25" fmla="*/ 9301643 w 10753344"/>
              <a:gd name="connsiteY25" fmla="*/ 2634996 h 2634996"/>
              <a:gd name="connsiteX26" fmla="*/ 8414492 w 10753344"/>
              <a:gd name="connsiteY26" fmla="*/ 2634996 h 2634996"/>
              <a:gd name="connsiteX27" fmla="*/ 8065008 w 10753344"/>
              <a:gd name="connsiteY27" fmla="*/ 2634996 h 2634996"/>
              <a:gd name="connsiteX28" fmla="*/ 7607991 w 10753344"/>
              <a:gd name="connsiteY28" fmla="*/ 2634996 h 2634996"/>
              <a:gd name="connsiteX29" fmla="*/ 6720840 w 10753344"/>
              <a:gd name="connsiteY29" fmla="*/ 2634996 h 2634996"/>
              <a:gd name="connsiteX30" fmla="*/ 6156289 w 10753344"/>
              <a:gd name="connsiteY30" fmla="*/ 2634996 h 2634996"/>
              <a:gd name="connsiteX31" fmla="*/ 5484205 w 10753344"/>
              <a:gd name="connsiteY31" fmla="*/ 2634996 h 2634996"/>
              <a:gd name="connsiteX32" fmla="*/ 4597055 w 10753344"/>
              <a:gd name="connsiteY32" fmla="*/ 2634996 h 2634996"/>
              <a:gd name="connsiteX33" fmla="*/ 3924971 w 10753344"/>
              <a:gd name="connsiteY33" fmla="*/ 2634996 h 2634996"/>
              <a:gd name="connsiteX34" fmla="*/ 3575487 w 10753344"/>
              <a:gd name="connsiteY34" fmla="*/ 2634996 h 2634996"/>
              <a:gd name="connsiteX35" fmla="*/ 2688336 w 10753344"/>
              <a:gd name="connsiteY35" fmla="*/ 2634996 h 2634996"/>
              <a:gd name="connsiteX36" fmla="*/ 2123785 w 10753344"/>
              <a:gd name="connsiteY36" fmla="*/ 2634996 h 2634996"/>
              <a:gd name="connsiteX37" fmla="*/ 1344168 w 10753344"/>
              <a:gd name="connsiteY37" fmla="*/ 2634996 h 2634996"/>
              <a:gd name="connsiteX38" fmla="*/ 0 w 10753344"/>
              <a:gd name="connsiteY38" fmla="*/ 2634996 h 2634996"/>
              <a:gd name="connsiteX39" fmla="*/ 0 w 10753344"/>
              <a:gd name="connsiteY39" fmla="*/ 1923547 h 2634996"/>
              <a:gd name="connsiteX40" fmla="*/ 0 w 10753344"/>
              <a:gd name="connsiteY40" fmla="*/ 1343848 h 2634996"/>
              <a:gd name="connsiteX41" fmla="*/ 0 w 10753344"/>
              <a:gd name="connsiteY41" fmla="*/ 685099 h 2634996"/>
              <a:gd name="connsiteX42" fmla="*/ 0 w 10753344"/>
              <a:gd name="connsiteY42" fmla="*/ 0 h 263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753344" h="2634996" fill="none" extrusionOk="0">
                <a:moveTo>
                  <a:pt x="0" y="0"/>
                </a:moveTo>
                <a:cubicBezTo>
                  <a:pt x="195490" y="-2345"/>
                  <a:pt x="249108" y="-19091"/>
                  <a:pt x="457017" y="0"/>
                </a:cubicBezTo>
                <a:cubicBezTo>
                  <a:pt x="664926" y="19091"/>
                  <a:pt x="797270" y="18485"/>
                  <a:pt x="914034" y="0"/>
                </a:cubicBezTo>
                <a:cubicBezTo>
                  <a:pt x="1030798" y="-18485"/>
                  <a:pt x="1152780" y="12757"/>
                  <a:pt x="1263518" y="0"/>
                </a:cubicBezTo>
                <a:cubicBezTo>
                  <a:pt x="1374256" y="-12757"/>
                  <a:pt x="1719674" y="5524"/>
                  <a:pt x="1935602" y="0"/>
                </a:cubicBezTo>
                <a:cubicBezTo>
                  <a:pt x="2151530" y="-5524"/>
                  <a:pt x="2133011" y="-16081"/>
                  <a:pt x="2285086" y="0"/>
                </a:cubicBezTo>
                <a:cubicBezTo>
                  <a:pt x="2437161" y="16081"/>
                  <a:pt x="2495949" y="11766"/>
                  <a:pt x="2634569" y="0"/>
                </a:cubicBezTo>
                <a:cubicBezTo>
                  <a:pt x="2773189" y="-11766"/>
                  <a:pt x="2895696" y="11661"/>
                  <a:pt x="2984053" y="0"/>
                </a:cubicBezTo>
                <a:cubicBezTo>
                  <a:pt x="3072410" y="-11661"/>
                  <a:pt x="3319174" y="694"/>
                  <a:pt x="3548604" y="0"/>
                </a:cubicBezTo>
                <a:cubicBezTo>
                  <a:pt x="3778034" y="-694"/>
                  <a:pt x="4142926" y="-15494"/>
                  <a:pt x="4328221" y="0"/>
                </a:cubicBezTo>
                <a:cubicBezTo>
                  <a:pt x="4513516" y="15494"/>
                  <a:pt x="4600281" y="6001"/>
                  <a:pt x="4677705" y="0"/>
                </a:cubicBezTo>
                <a:cubicBezTo>
                  <a:pt x="4755129" y="-6001"/>
                  <a:pt x="5217649" y="22963"/>
                  <a:pt x="5457322" y="0"/>
                </a:cubicBezTo>
                <a:cubicBezTo>
                  <a:pt x="5696995" y="-22963"/>
                  <a:pt x="5863171" y="2575"/>
                  <a:pt x="6236940" y="0"/>
                </a:cubicBezTo>
                <a:cubicBezTo>
                  <a:pt x="6610709" y="-2575"/>
                  <a:pt x="6466679" y="492"/>
                  <a:pt x="6693957" y="0"/>
                </a:cubicBezTo>
                <a:cubicBezTo>
                  <a:pt x="6921235" y="-492"/>
                  <a:pt x="7248800" y="14666"/>
                  <a:pt x="7581108" y="0"/>
                </a:cubicBezTo>
                <a:cubicBezTo>
                  <a:pt x="7913416" y="-14666"/>
                  <a:pt x="7917978" y="-11298"/>
                  <a:pt x="8038125" y="0"/>
                </a:cubicBezTo>
                <a:cubicBezTo>
                  <a:pt x="8158272" y="11298"/>
                  <a:pt x="8490720" y="-17835"/>
                  <a:pt x="8710209" y="0"/>
                </a:cubicBezTo>
                <a:cubicBezTo>
                  <a:pt x="8929698" y="17835"/>
                  <a:pt x="8975330" y="-8531"/>
                  <a:pt x="9167226" y="0"/>
                </a:cubicBezTo>
                <a:cubicBezTo>
                  <a:pt x="9359122" y="8531"/>
                  <a:pt x="9655270" y="17477"/>
                  <a:pt x="10054377" y="0"/>
                </a:cubicBezTo>
                <a:cubicBezTo>
                  <a:pt x="10453484" y="-17477"/>
                  <a:pt x="10465271" y="-30521"/>
                  <a:pt x="10753344" y="0"/>
                </a:cubicBezTo>
                <a:cubicBezTo>
                  <a:pt x="10721495" y="276482"/>
                  <a:pt x="10771854" y="335830"/>
                  <a:pt x="10753344" y="658749"/>
                </a:cubicBezTo>
                <a:cubicBezTo>
                  <a:pt x="10734834" y="981668"/>
                  <a:pt x="10784011" y="1094041"/>
                  <a:pt x="10753344" y="1317498"/>
                </a:cubicBezTo>
                <a:cubicBezTo>
                  <a:pt x="10722677" y="1540955"/>
                  <a:pt x="10748914" y="1763227"/>
                  <a:pt x="10753344" y="1923547"/>
                </a:cubicBezTo>
                <a:cubicBezTo>
                  <a:pt x="10757774" y="2083867"/>
                  <a:pt x="10725480" y="2320085"/>
                  <a:pt x="10753344" y="2634996"/>
                </a:cubicBezTo>
                <a:cubicBezTo>
                  <a:pt x="10373040" y="2599454"/>
                  <a:pt x="10152722" y="2677314"/>
                  <a:pt x="9866193" y="2634996"/>
                </a:cubicBezTo>
                <a:cubicBezTo>
                  <a:pt x="9579664" y="2592678"/>
                  <a:pt x="9504866" y="2656514"/>
                  <a:pt x="9301643" y="2634996"/>
                </a:cubicBezTo>
                <a:cubicBezTo>
                  <a:pt x="9098420" y="2613479"/>
                  <a:pt x="8783462" y="2666986"/>
                  <a:pt x="8414492" y="2634996"/>
                </a:cubicBezTo>
                <a:cubicBezTo>
                  <a:pt x="8045522" y="2603006"/>
                  <a:pt x="8182561" y="2623880"/>
                  <a:pt x="8065008" y="2634996"/>
                </a:cubicBezTo>
                <a:cubicBezTo>
                  <a:pt x="7947455" y="2646112"/>
                  <a:pt x="7710597" y="2650623"/>
                  <a:pt x="7607991" y="2634996"/>
                </a:cubicBezTo>
                <a:cubicBezTo>
                  <a:pt x="7505385" y="2619369"/>
                  <a:pt x="7127086" y="2677071"/>
                  <a:pt x="6720840" y="2634996"/>
                </a:cubicBezTo>
                <a:cubicBezTo>
                  <a:pt x="6314594" y="2592921"/>
                  <a:pt x="6381986" y="2607113"/>
                  <a:pt x="6156289" y="2634996"/>
                </a:cubicBezTo>
                <a:cubicBezTo>
                  <a:pt x="5930592" y="2662879"/>
                  <a:pt x="5666405" y="2626803"/>
                  <a:pt x="5484205" y="2634996"/>
                </a:cubicBezTo>
                <a:cubicBezTo>
                  <a:pt x="5302005" y="2643189"/>
                  <a:pt x="4906152" y="2617785"/>
                  <a:pt x="4597055" y="2634996"/>
                </a:cubicBezTo>
                <a:cubicBezTo>
                  <a:pt x="4287958" y="2652208"/>
                  <a:pt x="4110022" y="2602167"/>
                  <a:pt x="3924971" y="2634996"/>
                </a:cubicBezTo>
                <a:cubicBezTo>
                  <a:pt x="3739920" y="2667825"/>
                  <a:pt x="3739211" y="2618550"/>
                  <a:pt x="3575487" y="2634996"/>
                </a:cubicBezTo>
                <a:cubicBezTo>
                  <a:pt x="3411763" y="2651442"/>
                  <a:pt x="3082636" y="2620354"/>
                  <a:pt x="2688336" y="2634996"/>
                </a:cubicBezTo>
                <a:cubicBezTo>
                  <a:pt x="2294036" y="2649638"/>
                  <a:pt x="2281808" y="2646410"/>
                  <a:pt x="2123785" y="2634996"/>
                </a:cubicBezTo>
                <a:cubicBezTo>
                  <a:pt x="1965762" y="2623582"/>
                  <a:pt x="1709717" y="2639678"/>
                  <a:pt x="1344168" y="2634996"/>
                </a:cubicBezTo>
                <a:cubicBezTo>
                  <a:pt x="978619" y="2630314"/>
                  <a:pt x="289170" y="2643859"/>
                  <a:pt x="0" y="2634996"/>
                </a:cubicBezTo>
                <a:cubicBezTo>
                  <a:pt x="-18306" y="2386882"/>
                  <a:pt x="21623" y="2227251"/>
                  <a:pt x="0" y="1923547"/>
                </a:cubicBezTo>
                <a:cubicBezTo>
                  <a:pt x="-21623" y="1619843"/>
                  <a:pt x="17966" y="1592586"/>
                  <a:pt x="0" y="1343848"/>
                </a:cubicBezTo>
                <a:cubicBezTo>
                  <a:pt x="-17966" y="1095110"/>
                  <a:pt x="17666" y="877505"/>
                  <a:pt x="0" y="685099"/>
                </a:cubicBezTo>
                <a:cubicBezTo>
                  <a:pt x="-17666" y="492693"/>
                  <a:pt x="-3162" y="313362"/>
                  <a:pt x="0" y="0"/>
                </a:cubicBezTo>
                <a:close/>
              </a:path>
              <a:path w="10753344" h="2634996" stroke="0" extrusionOk="0">
                <a:moveTo>
                  <a:pt x="0" y="0"/>
                </a:moveTo>
                <a:cubicBezTo>
                  <a:pt x="269511" y="22270"/>
                  <a:pt x="453491" y="13586"/>
                  <a:pt x="779617" y="0"/>
                </a:cubicBezTo>
                <a:cubicBezTo>
                  <a:pt x="1105743" y="-13586"/>
                  <a:pt x="1337548" y="-10231"/>
                  <a:pt x="1559235" y="0"/>
                </a:cubicBezTo>
                <a:cubicBezTo>
                  <a:pt x="1780922" y="10231"/>
                  <a:pt x="2000821" y="26509"/>
                  <a:pt x="2123785" y="0"/>
                </a:cubicBezTo>
                <a:cubicBezTo>
                  <a:pt x="2246749" y="-26509"/>
                  <a:pt x="2319587" y="-2112"/>
                  <a:pt x="2473269" y="0"/>
                </a:cubicBezTo>
                <a:cubicBezTo>
                  <a:pt x="2626951" y="2112"/>
                  <a:pt x="2919802" y="-11558"/>
                  <a:pt x="3037820" y="0"/>
                </a:cubicBezTo>
                <a:cubicBezTo>
                  <a:pt x="3155838" y="11558"/>
                  <a:pt x="3342227" y="5224"/>
                  <a:pt x="3494837" y="0"/>
                </a:cubicBezTo>
                <a:cubicBezTo>
                  <a:pt x="3647447" y="-5224"/>
                  <a:pt x="3896293" y="-19556"/>
                  <a:pt x="4059387" y="0"/>
                </a:cubicBezTo>
                <a:cubicBezTo>
                  <a:pt x="4222481" y="19556"/>
                  <a:pt x="4739566" y="36973"/>
                  <a:pt x="4946538" y="0"/>
                </a:cubicBezTo>
                <a:cubicBezTo>
                  <a:pt x="5153510" y="-36973"/>
                  <a:pt x="5306040" y="-7280"/>
                  <a:pt x="5403555" y="0"/>
                </a:cubicBezTo>
                <a:cubicBezTo>
                  <a:pt x="5501070" y="7280"/>
                  <a:pt x="5637187" y="5913"/>
                  <a:pt x="5753039" y="0"/>
                </a:cubicBezTo>
                <a:cubicBezTo>
                  <a:pt x="5868891" y="-5913"/>
                  <a:pt x="6030991" y="16094"/>
                  <a:pt x="6102523" y="0"/>
                </a:cubicBezTo>
                <a:cubicBezTo>
                  <a:pt x="6174055" y="-16094"/>
                  <a:pt x="6413307" y="-20540"/>
                  <a:pt x="6559540" y="0"/>
                </a:cubicBezTo>
                <a:cubicBezTo>
                  <a:pt x="6705773" y="20540"/>
                  <a:pt x="7133549" y="4656"/>
                  <a:pt x="7339157" y="0"/>
                </a:cubicBezTo>
                <a:cubicBezTo>
                  <a:pt x="7544765" y="-4656"/>
                  <a:pt x="7690220" y="11578"/>
                  <a:pt x="7796174" y="0"/>
                </a:cubicBezTo>
                <a:cubicBezTo>
                  <a:pt x="7902128" y="-11578"/>
                  <a:pt x="8119266" y="22135"/>
                  <a:pt x="8253192" y="0"/>
                </a:cubicBezTo>
                <a:cubicBezTo>
                  <a:pt x="8387118" y="-22135"/>
                  <a:pt x="8465672" y="-331"/>
                  <a:pt x="8602675" y="0"/>
                </a:cubicBezTo>
                <a:cubicBezTo>
                  <a:pt x="8739678" y="331"/>
                  <a:pt x="9208457" y="4708"/>
                  <a:pt x="9382293" y="0"/>
                </a:cubicBezTo>
                <a:cubicBezTo>
                  <a:pt x="9556129" y="-4708"/>
                  <a:pt x="9817389" y="26750"/>
                  <a:pt x="10054377" y="0"/>
                </a:cubicBezTo>
                <a:cubicBezTo>
                  <a:pt x="10291365" y="-26750"/>
                  <a:pt x="10578586" y="34423"/>
                  <a:pt x="10753344" y="0"/>
                </a:cubicBezTo>
                <a:cubicBezTo>
                  <a:pt x="10736069" y="282537"/>
                  <a:pt x="10779358" y="455941"/>
                  <a:pt x="10753344" y="606049"/>
                </a:cubicBezTo>
                <a:cubicBezTo>
                  <a:pt x="10727330" y="756157"/>
                  <a:pt x="10743281" y="934587"/>
                  <a:pt x="10753344" y="1238448"/>
                </a:cubicBezTo>
                <a:cubicBezTo>
                  <a:pt x="10763407" y="1542309"/>
                  <a:pt x="10765156" y="1674958"/>
                  <a:pt x="10753344" y="1870847"/>
                </a:cubicBezTo>
                <a:cubicBezTo>
                  <a:pt x="10741532" y="2066736"/>
                  <a:pt x="10718737" y="2349645"/>
                  <a:pt x="10753344" y="2634996"/>
                </a:cubicBezTo>
                <a:cubicBezTo>
                  <a:pt x="10581443" y="2630806"/>
                  <a:pt x="10558228" y="2642130"/>
                  <a:pt x="10403860" y="2634996"/>
                </a:cubicBezTo>
                <a:cubicBezTo>
                  <a:pt x="10249492" y="2627862"/>
                  <a:pt x="10217511" y="2639419"/>
                  <a:pt x="10054377" y="2634996"/>
                </a:cubicBezTo>
                <a:cubicBezTo>
                  <a:pt x="9891243" y="2630573"/>
                  <a:pt x="9757817" y="2616506"/>
                  <a:pt x="9597360" y="2634996"/>
                </a:cubicBezTo>
                <a:cubicBezTo>
                  <a:pt x="9436903" y="2653486"/>
                  <a:pt x="9122754" y="2631229"/>
                  <a:pt x="8710209" y="2634996"/>
                </a:cubicBezTo>
                <a:cubicBezTo>
                  <a:pt x="8297664" y="2638763"/>
                  <a:pt x="8126630" y="2657119"/>
                  <a:pt x="7930591" y="2634996"/>
                </a:cubicBezTo>
                <a:cubicBezTo>
                  <a:pt x="7734552" y="2612873"/>
                  <a:pt x="7513574" y="2620509"/>
                  <a:pt x="7150974" y="2634996"/>
                </a:cubicBezTo>
                <a:cubicBezTo>
                  <a:pt x="6788374" y="2649483"/>
                  <a:pt x="6561934" y="2669261"/>
                  <a:pt x="6263823" y="2634996"/>
                </a:cubicBezTo>
                <a:cubicBezTo>
                  <a:pt x="5965712" y="2600731"/>
                  <a:pt x="5950660" y="2608695"/>
                  <a:pt x="5699272" y="2634996"/>
                </a:cubicBezTo>
                <a:cubicBezTo>
                  <a:pt x="5447884" y="2661297"/>
                  <a:pt x="5045189" y="2609001"/>
                  <a:pt x="4812121" y="2634996"/>
                </a:cubicBezTo>
                <a:cubicBezTo>
                  <a:pt x="4579053" y="2660991"/>
                  <a:pt x="4409973" y="2657409"/>
                  <a:pt x="4247571" y="2634996"/>
                </a:cubicBezTo>
                <a:cubicBezTo>
                  <a:pt x="4085169" y="2612584"/>
                  <a:pt x="3825326" y="2603046"/>
                  <a:pt x="3575487" y="2634996"/>
                </a:cubicBezTo>
                <a:cubicBezTo>
                  <a:pt x="3325648" y="2666946"/>
                  <a:pt x="3270422" y="2639241"/>
                  <a:pt x="3118470" y="2634996"/>
                </a:cubicBezTo>
                <a:cubicBezTo>
                  <a:pt x="2966518" y="2630751"/>
                  <a:pt x="2732554" y="2660832"/>
                  <a:pt x="2553919" y="2634996"/>
                </a:cubicBezTo>
                <a:cubicBezTo>
                  <a:pt x="2375284" y="2609160"/>
                  <a:pt x="2019662" y="2650275"/>
                  <a:pt x="1881835" y="2634996"/>
                </a:cubicBezTo>
                <a:cubicBezTo>
                  <a:pt x="1744008" y="2619717"/>
                  <a:pt x="1346803" y="2602945"/>
                  <a:pt x="1209751" y="2634996"/>
                </a:cubicBezTo>
                <a:cubicBezTo>
                  <a:pt x="1072699" y="2667047"/>
                  <a:pt x="458583" y="2588333"/>
                  <a:pt x="0" y="2634996"/>
                </a:cubicBezTo>
                <a:cubicBezTo>
                  <a:pt x="13087" y="2444757"/>
                  <a:pt x="25207" y="2256079"/>
                  <a:pt x="0" y="2055297"/>
                </a:cubicBezTo>
                <a:cubicBezTo>
                  <a:pt x="-25207" y="1854515"/>
                  <a:pt x="-19383" y="1570796"/>
                  <a:pt x="0" y="1449248"/>
                </a:cubicBezTo>
                <a:cubicBezTo>
                  <a:pt x="19383" y="1327700"/>
                  <a:pt x="17946" y="984734"/>
                  <a:pt x="0" y="737799"/>
                </a:cubicBezTo>
                <a:cubicBezTo>
                  <a:pt x="-17946" y="490864"/>
                  <a:pt x="-20841" y="228722"/>
                  <a:pt x="0" y="0"/>
                </a:cubicBezTo>
                <a:close/>
              </a:path>
            </a:pathLst>
          </a:custGeom>
          <a:solidFill>
            <a:schemeClr val="bg1"/>
          </a:solidFill>
          <a:ln w="38100">
            <a:solidFill>
              <a:srgbClr val="28708B"/>
            </a:solidFill>
            <a:extLst>
              <a:ext uri="{C807C97D-BFC1-408E-A445-0C87EB9F89A2}">
                <ask:lineSketchStyleProps xmlns:ask="http://schemas.microsoft.com/office/drawing/2018/sketchyshapes" sd="1841380898">
                  <ask:type>
                    <ask:lineSketchFreehand/>
                  </ask:type>
                </ask:lineSketchStyleProps>
              </a:ext>
            </a:extLst>
          </a:ln>
        </p:spPr>
        <p:txBody>
          <a:bodyPr/>
          <a:lstStyle/>
          <a:p>
            <a:pPr marL="0" indent="0">
              <a:buNone/>
            </a:pPr>
            <a:r>
              <a:rPr lang="en-US" b="1">
                <a:solidFill>
                  <a:srgbClr val="28708B"/>
                </a:solidFill>
              </a:rPr>
              <a:t>CHALLENGE</a:t>
            </a:r>
          </a:p>
          <a:p>
            <a:pPr marL="0" indent="0">
              <a:buNone/>
            </a:pPr>
            <a:r>
              <a:rPr lang="en-US"/>
              <a:t>Ideas don’t seem big enough. </a:t>
            </a:r>
          </a:p>
          <a:p>
            <a:pPr marL="0" indent="0">
              <a:buNone/>
            </a:pPr>
            <a:endParaRPr lang="en-US"/>
          </a:p>
          <a:p>
            <a:pPr marL="0" indent="0">
              <a:buNone/>
            </a:pPr>
            <a:r>
              <a:rPr lang="en-US" b="1">
                <a:solidFill>
                  <a:srgbClr val="28708B"/>
                </a:solidFill>
              </a:rPr>
              <a:t>OVERCOME IT</a:t>
            </a:r>
          </a:p>
          <a:p>
            <a:pPr marL="0" indent="0">
              <a:buNone/>
            </a:pPr>
            <a:r>
              <a:rPr lang="en-US"/>
              <a:t>Don’t limit yourself to what is real and possible. Small ideas don’t often have the ability to become big ideas without considering the seemingly impossible.</a:t>
            </a:r>
          </a:p>
          <a:p>
            <a:pPr marL="0" indent="0">
              <a:buNone/>
            </a:pPr>
            <a:endParaRPr lang="en-US" sz="2000"/>
          </a:p>
          <a:p>
            <a:pPr marL="0" indent="0">
              <a:buNone/>
            </a:pPr>
            <a:endParaRPr lang="en-US" sz="2000" i="1"/>
          </a:p>
        </p:txBody>
      </p:sp>
      <p:pic>
        <p:nvPicPr>
          <p:cNvPr id="5" name="Picture 4">
            <a:extLst>
              <a:ext uri="{FF2B5EF4-FFF2-40B4-BE49-F238E27FC236}">
                <a16:creationId xmlns:a16="http://schemas.microsoft.com/office/drawing/2014/main" id="{BDA3FF7B-C6FE-467A-C5E1-8E97CD73D57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24587" y="4123937"/>
            <a:ext cx="2867413" cy="2864867"/>
          </a:xfrm>
          <a:prstGeom prst="rect">
            <a:avLst/>
          </a:prstGeom>
        </p:spPr>
      </p:pic>
    </p:spTree>
    <p:extLst>
      <p:ext uri="{BB962C8B-B14F-4D97-AF65-F5344CB8AC3E}">
        <p14:creationId xmlns:p14="http://schemas.microsoft.com/office/powerpoint/2010/main" val="4223298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B8366-4E99-2252-5254-2D2E7D61E7D8}"/>
              </a:ext>
            </a:extLst>
          </p:cNvPr>
          <p:cNvSpPr>
            <a:spLocks noGrp="1"/>
          </p:cNvSpPr>
          <p:nvPr>
            <p:ph type="title"/>
          </p:nvPr>
        </p:nvSpPr>
        <p:spPr/>
        <p:txBody>
          <a:bodyPr/>
          <a:lstStyle/>
          <a:p>
            <a:r>
              <a:rPr lang="en-US">
                <a:solidFill>
                  <a:srgbClr val="E3E24F"/>
                </a:solidFill>
              </a:rPr>
              <a:t>Bag of Junk &amp; Pitching Activity</a:t>
            </a:r>
          </a:p>
        </p:txBody>
      </p:sp>
      <p:sp>
        <p:nvSpPr>
          <p:cNvPr id="3" name="Text Placeholder 2">
            <a:extLst>
              <a:ext uri="{FF2B5EF4-FFF2-40B4-BE49-F238E27FC236}">
                <a16:creationId xmlns:a16="http://schemas.microsoft.com/office/drawing/2014/main" id="{004C0096-589D-8C3E-989E-14375AA9C4AC}"/>
              </a:ext>
            </a:extLst>
          </p:cNvPr>
          <p:cNvSpPr>
            <a:spLocks noGrp="1"/>
          </p:cNvSpPr>
          <p:nvPr>
            <p:ph type="body" sz="quarter" idx="12"/>
          </p:nvPr>
        </p:nvSpPr>
        <p:spPr/>
        <p:txBody>
          <a:bodyPr/>
          <a:lstStyle/>
          <a:p>
            <a:pPr marL="0" indent="0">
              <a:buNone/>
            </a:pPr>
            <a:r>
              <a:rPr lang="en-US" b="1"/>
              <a:t>Pitches must include:</a:t>
            </a:r>
          </a:p>
          <a:p>
            <a:r>
              <a:rPr lang="en-US"/>
              <a:t>A clearly stated problem.</a:t>
            </a:r>
          </a:p>
          <a:p>
            <a:r>
              <a:rPr lang="en-US"/>
              <a:t>A description of the product or service solution.</a:t>
            </a:r>
          </a:p>
          <a:p>
            <a:r>
              <a:rPr lang="en-US"/>
              <a:t>Who is the audience and/or customer? (target audience)</a:t>
            </a:r>
          </a:p>
          <a:p>
            <a:r>
              <a:rPr lang="en-US"/>
              <a:t>What benefits will they enjoy?</a:t>
            </a:r>
          </a:p>
          <a:p>
            <a:r>
              <a:rPr lang="en-US"/>
              <a:t>What will it cost?</a:t>
            </a:r>
          </a:p>
          <a:p>
            <a:r>
              <a:rPr lang="en-US"/>
              <a:t>Why would a customer choose their product over another (competitive advantage)</a:t>
            </a:r>
          </a:p>
          <a:p>
            <a:r>
              <a:rPr lang="en-US"/>
              <a:t>What catchy tag line will attract the attention the product deserves?</a:t>
            </a:r>
          </a:p>
          <a:p>
            <a:endParaRPr lang="en-US"/>
          </a:p>
          <a:p>
            <a:pPr marL="0" indent="0">
              <a:buNone/>
            </a:pPr>
            <a:r>
              <a:rPr lang="en-US" b="1"/>
              <a:t>*Pitches must be 1 minute or less in length.</a:t>
            </a:r>
          </a:p>
        </p:txBody>
      </p:sp>
      <p:sp>
        <p:nvSpPr>
          <p:cNvPr id="5" name="Right Triangle 4">
            <a:extLst>
              <a:ext uri="{FF2B5EF4-FFF2-40B4-BE49-F238E27FC236}">
                <a16:creationId xmlns:a16="http://schemas.microsoft.com/office/drawing/2014/main" id="{02F64531-7A16-9A5D-0706-525339E5ADA0}"/>
              </a:ext>
              <a:ext uri="{C183D7F6-B498-43B3-948B-1728B52AA6E4}">
                <adec:decorative xmlns:adec="http://schemas.microsoft.com/office/drawing/2017/decorative" val="1"/>
              </a:ext>
            </a:extLst>
          </p:cNvPr>
          <p:cNvSpPr/>
          <p:nvPr/>
        </p:nvSpPr>
        <p:spPr>
          <a:xfrm flipH="1">
            <a:off x="9134856" y="5669280"/>
            <a:ext cx="3054096" cy="118872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C12A03B-C652-C992-D291-F8D212CFF4F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44308" y="4599432"/>
            <a:ext cx="2398796" cy="2398796"/>
          </a:xfrm>
          <a:prstGeom prst="rect">
            <a:avLst/>
          </a:prstGeom>
        </p:spPr>
      </p:pic>
    </p:spTree>
    <p:extLst>
      <p:ext uri="{BB962C8B-B14F-4D97-AF65-F5344CB8AC3E}">
        <p14:creationId xmlns:p14="http://schemas.microsoft.com/office/powerpoint/2010/main" val="597184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81CED-E04C-586E-66B0-2B4200009DC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37A2E430-C68C-6BFA-181C-A91709434334}"/>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1E31B1F3-3970-106B-10E7-B89821151B0E}"/>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7B8AEEDC-0A8E-A229-41F4-930B84BF25D0}"/>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40717FB-DABC-4FC3-AC2E-47016DAE9307}"/>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PRODUCT &amp; SERVICE RESEARCH ASSIGNMENT</a:t>
            </a:r>
          </a:p>
        </p:txBody>
      </p:sp>
      <p:sp>
        <p:nvSpPr>
          <p:cNvPr id="14" name="Right Triangle 13">
            <a:extLst>
              <a:ext uri="{FF2B5EF4-FFF2-40B4-BE49-F238E27FC236}">
                <a16:creationId xmlns:a16="http://schemas.microsoft.com/office/drawing/2014/main" id="{CE8B0F8C-61C2-8FE6-76F8-4B406195DDE4}"/>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09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B2B4-5E47-64A0-093B-04161362D59E}"/>
              </a:ext>
            </a:extLst>
          </p:cNvPr>
          <p:cNvSpPr>
            <a:spLocks noGrp="1"/>
          </p:cNvSpPr>
          <p:nvPr>
            <p:ph type="title"/>
          </p:nvPr>
        </p:nvSpPr>
        <p:spPr/>
        <p:txBody>
          <a:bodyPr/>
          <a:lstStyle/>
          <a:p>
            <a:r>
              <a:rPr lang="en-US">
                <a:solidFill>
                  <a:srgbClr val="E3E24F"/>
                </a:solidFill>
              </a:rPr>
              <a:t>Product &amp; Service Research Assignment</a:t>
            </a:r>
          </a:p>
        </p:txBody>
      </p:sp>
      <p:sp>
        <p:nvSpPr>
          <p:cNvPr id="3" name="Text Placeholder 2">
            <a:extLst>
              <a:ext uri="{FF2B5EF4-FFF2-40B4-BE49-F238E27FC236}">
                <a16:creationId xmlns:a16="http://schemas.microsoft.com/office/drawing/2014/main" id="{41DEE1FF-101E-0FD4-7958-142BF4FFE6D7}"/>
              </a:ext>
            </a:extLst>
          </p:cNvPr>
          <p:cNvSpPr>
            <a:spLocks noGrp="1"/>
          </p:cNvSpPr>
          <p:nvPr>
            <p:ph type="body" sz="quarter" idx="12"/>
          </p:nvPr>
        </p:nvSpPr>
        <p:spPr>
          <a:xfrm>
            <a:off x="651750" y="2255454"/>
            <a:ext cx="4962666" cy="4033586"/>
          </a:xfrm>
        </p:spPr>
        <p:txBody>
          <a:bodyPr/>
          <a:lstStyle/>
          <a:p>
            <a:pPr marL="0" indent="0">
              <a:buNone/>
            </a:pPr>
            <a:r>
              <a:rPr lang="en-US"/>
              <a:t>Answer as many of the questions that follow on the provided answer sheet. </a:t>
            </a:r>
          </a:p>
          <a:p>
            <a:pPr marL="0" indent="0">
              <a:buNone/>
            </a:pPr>
            <a:endParaRPr lang="en-US"/>
          </a:p>
          <a:p>
            <a:pPr marL="0" indent="0">
              <a:buNone/>
            </a:pPr>
            <a:r>
              <a:rPr lang="en-US"/>
              <a:t>This will help you prepare for pitching your idea to your team. </a:t>
            </a:r>
          </a:p>
        </p:txBody>
      </p:sp>
      <p:sp>
        <p:nvSpPr>
          <p:cNvPr id="6" name="Right Triangle 5">
            <a:extLst>
              <a:ext uri="{FF2B5EF4-FFF2-40B4-BE49-F238E27FC236}">
                <a16:creationId xmlns:a16="http://schemas.microsoft.com/office/drawing/2014/main" id="{C62B506C-797E-3901-597E-76D2F94E135E}"/>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8AD499-92DF-EAE3-D9F5-DB15D39165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2156000"/>
            <a:ext cx="5461544" cy="4232493"/>
          </a:xfrm>
          <a:prstGeom prst="rect">
            <a:avLst/>
          </a:prstGeom>
          <a:ln>
            <a:solidFill>
              <a:srgbClr val="22404D"/>
            </a:solidFill>
          </a:ln>
        </p:spPr>
      </p:pic>
    </p:spTree>
    <p:extLst>
      <p:ext uri="{BB962C8B-B14F-4D97-AF65-F5344CB8AC3E}">
        <p14:creationId xmlns:p14="http://schemas.microsoft.com/office/powerpoint/2010/main" val="1170246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F191D-E7EB-E4AF-84BB-FB2A8EAC35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B573C-F0F6-8BBA-E61E-6F77185DBD54}"/>
              </a:ext>
            </a:extLst>
          </p:cNvPr>
          <p:cNvSpPr>
            <a:spLocks noGrp="1"/>
          </p:cNvSpPr>
          <p:nvPr>
            <p:ph type="title"/>
          </p:nvPr>
        </p:nvSpPr>
        <p:spPr/>
        <p:txBody>
          <a:bodyPr/>
          <a:lstStyle/>
          <a:p>
            <a:r>
              <a:rPr lang="en-US">
                <a:solidFill>
                  <a:srgbClr val="E3E24F"/>
                </a:solidFill>
              </a:rPr>
              <a:t>Supply Chain &amp; Costs</a:t>
            </a:r>
          </a:p>
        </p:txBody>
      </p:sp>
      <p:sp>
        <p:nvSpPr>
          <p:cNvPr id="3" name="Text Placeholder 2">
            <a:extLst>
              <a:ext uri="{FF2B5EF4-FFF2-40B4-BE49-F238E27FC236}">
                <a16:creationId xmlns:a16="http://schemas.microsoft.com/office/drawing/2014/main" id="{9DFC87E4-B130-8949-F38D-A5460B9F8F96}"/>
              </a:ext>
            </a:extLst>
          </p:cNvPr>
          <p:cNvSpPr>
            <a:spLocks noGrp="1"/>
          </p:cNvSpPr>
          <p:nvPr>
            <p:ph type="body" sz="quarter" idx="12"/>
          </p:nvPr>
        </p:nvSpPr>
        <p:spPr>
          <a:xfrm>
            <a:off x="651750" y="2255454"/>
            <a:ext cx="6069090" cy="4033586"/>
          </a:xfrm>
        </p:spPr>
        <p:txBody>
          <a:bodyPr/>
          <a:lstStyle/>
          <a:p>
            <a:pPr marL="0" indent="0">
              <a:buNone/>
            </a:pPr>
            <a:r>
              <a:rPr lang="en-US"/>
              <a:t>Go online to find out the cost of the materials you will need to produce your product or deliver your service. </a:t>
            </a:r>
          </a:p>
          <a:p>
            <a:pPr marL="0" indent="0">
              <a:buNone/>
            </a:pPr>
            <a:endParaRPr lang="en-US"/>
          </a:p>
          <a:p>
            <a:pPr marL="0" indent="0">
              <a:buNone/>
            </a:pPr>
            <a:r>
              <a:rPr lang="en-US"/>
              <a:t>Call stores that do not have online stores. Shop around!</a:t>
            </a:r>
          </a:p>
          <a:p>
            <a:pPr marL="0" indent="0">
              <a:buNone/>
            </a:pPr>
            <a:endParaRPr lang="en-US"/>
          </a:p>
          <a:p>
            <a:pPr marL="0" indent="0">
              <a:buNone/>
            </a:pPr>
            <a:r>
              <a:rPr lang="en-US"/>
              <a:t>How much do you think you could sell your product or service for?</a:t>
            </a:r>
          </a:p>
          <a:p>
            <a:pPr marL="0" indent="0">
              <a:buNone/>
            </a:pPr>
            <a:endParaRPr lang="en-US"/>
          </a:p>
        </p:txBody>
      </p:sp>
      <p:pic>
        <p:nvPicPr>
          <p:cNvPr id="8" name="Picture 7">
            <a:extLst>
              <a:ext uri="{FF2B5EF4-FFF2-40B4-BE49-F238E27FC236}">
                <a16:creationId xmlns:a16="http://schemas.microsoft.com/office/drawing/2014/main" id="{A83FC603-6A8F-9CB4-FFF5-F59FF20759D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0" y="1990278"/>
            <a:ext cx="4864608" cy="3110159"/>
          </a:xfrm>
          <a:prstGeom prst="rect">
            <a:avLst/>
          </a:prstGeom>
        </p:spPr>
      </p:pic>
      <p:sp>
        <p:nvSpPr>
          <p:cNvPr id="11" name="Right Triangle 10">
            <a:extLst>
              <a:ext uri="{FF2B5EF4-FFF2-40B4-BE49-F238E27FC236}">
                <a16:creationId xmlns:a16="http://schemas.microsoft.com/office/drawing/2014/main" id="{4B3016BF-DFCD-A0BC-DDDD-47AC7A9B2B0C}"/>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DBE02F7-78F0-C064-8898-E8FFAA5A91B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9752" y="4724204"/>
            <a:ext cx="2510029" cy="2510029"/>
          </a:xfrm>
          <a:prstGeom prst="rect">
            <a:avLst/>
          </a:prstGeom>
        </p:spPr>
      </p:pic>
    </p:spTree>
    <p:extLst>
      <p:ext uri="{BB962C8B-B14F-4D97-AF65-F5344CB8AC3E}">
        <p14:creationId xmlns:p14="http://schemas.microsoft.com/office/powerpoint/2010/main" val="1930441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B748C-6A60-121D-EBD2-A547D308EE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EADE2-9826-C4AF-FD28-2A1958F3E5AF}"/>
              </a:ext>
            </a:extLst>
          </p:cNvPr>
          <p:cNvSpPr>
            <a:spLocks noGrp="1"/>
          </p:cNvSpPr>
          <p:nvPr>
            <p:ph type="title"/>
          </p:nvPr>
        </p:nvSpPr>
        <p:spPr/>
        <p:txBody>
          <a:bodyPr/>
          <a:lstStyle/>
          <a:p>
            <a:r>
              <a:rPr lang="en-US">
                <a:solidFill>
                  <a:srgbClr val="E3E24F"/>
                </a:solidFill>
              </a:rPr>
              <a:t>Provision Planning</a:t>
            </a:r>
          </a:p>
        </p:txBody>
      </p:sp>
      <p:sp>
        <p:nvSpPr>
          <p:cNvPr id="3" name="Text Placeholder 2">
            <a:extLst>
              <a:ext uri="{FF2B5EF4-FFF2-40B4-BE49-F238E27FC236}">
                <a16:creationId xmlns:a16="http://schemas.microsoft.com/office/drawing/2014/main" id="{A47D8536-13F4-2B15-207E-1447C9CE9807}"/>
              </a:ext>
            </a:extLst>
          </p:cNvPr>
          <p:cNvSpPr>
            <a:spLocks noGrp="1"/>
          </p:cNvSpPr>
          <p:nvPr>
            <p:ph type="body" sz="quarter" idx="12"/>
          </p:nvPr>
        </p:nvSpPr>
        <p:spPr>
          <a:xfrm>
            <a:off x="651750" y="2137177"/>
            <a:ext cx="6105666" cy="4033586"/>
          </a:xfrm>
        </p:spPr>
        <p:txBody>
          <a:bodyPr/>
          <a:lstStyle/>
          <a:p>
            <a:r>
              <a:rPr lang="en-US"/>
              <a:t>Are materials easily available?</a:t>
            </a:r>
          </a:p>
          <a:p>
            <a:r>
              <a:rPr lang="en-US"/>
              <a:t>Are there enough steps in production to involve the whole team?</a:t>
            </a:r>
          </a:p>
          <a:p>
            <a:r>
              <a:rPr lang="en-US"/>
              <a:t>Are special skills required? Does your team have those skills?</a:t>
            </a:r>
          </a:p>
          <a:p>
            <a:r>
              <a:rPr lang="en-US"/>
              <a:t>Are there licenses or certificates needed to provide this product?</a:t>
            </a:r>
          </a:p>
          <a:p>
            <a:r>
              <a:rPr lang="en-US"/>
              <a:t>Are there any issues with availability of materials for this product? </a:t>
            </a:r>
          </a:p>
          <a:p>
            <a:r>
              <a:rPr lang="en-US"/>
              <a:t>If you plan to order online, what is the delivery time?</a:t>
            </a:r>
          </a:p>
        </p:txBody>
      </p:sp>
      <p:pic>
        <p:nvPicPr>
          <p:cNvPr id="8" name="Picture 7">
            <a:extLst>
              <a:ext uri="{FF2B5EF4-FFF2-40B4-BE49-F238E27FC236}">
                <a16:creationId xmlns:a16="http://schemas.microsoft.com/office/drawing/2014/main" id="{270BC0BA-5B90-AD2C-A917-92ED952B1491}"/>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6872" y="2008566"/>
            <a:ext cx="4864608" cy="3105597"/>
          </a:xfrm>
          <a:prstGeom prst="rect">
            <a:avLst/>
          </a:prstGeom>
        </p:spPr>
      </p:pic>
      <p:sp>
        <p:nvSpPr>
          <p:cNvPr id="13" name="Right Triangle 12">
            <a:extLst>
              <a:ext uri="{FF2B5EF4-FFF2-40B4-BE49-F238E27FC236}">
                <a16:creationId xmlns:a16="http://schemas.microsoft.com/office/drawing/2014/main" id="{E77D42CD-E7B0-3FF6-621F-5732A96B5858}"/>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451EF3-F571-4B64-58E3-721929AB6FB2}"/>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0608" y="4588292"/>
            <a:ext cx="2798064" cy="2795579"/>
          </a:xfrm>
          <a:prstGeom prst="rect">
            <a:avLst/>
          </a:prstGeom>
        </p:spPr>
      </p:pic>
    </p:spTree>
    <p:extLst>
      <p:ext uri="{BB962C8B-B14F-4D97-AF65-F5344CB8AC3E}">
        <p14:creationId xmlns:p14="http://schemas.microsoft.com/office/powerpoint/2010/main" val="100273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B8CD4-3D3E-9616-CF98-F95B2734AB0D}"/>
            </a:ext>
          </a:extLst>
        </p:cNvPr>
        <p:cNvGrpSpPr/>
        <p:nvPr/>
      </p:nvGrpSpPr>
      <p:grpSpPr>
        <a:xfrm>
          <a:off x="0" y="0"/>
          <a:ext cx="0" cy="0"/>
          <a:chOff x="0" y="0"/>
          <a:chExt cx="0" cy="0"/>
        </a:xfrm>
      </p:grpSpPr>
      <p:sp>
        <p:nvSpPr>
          <p:cNvPr id="9" name="Right Triangle 8">
            <a:extLst>
              <a:ext uri="{FF2B5EF4-FFF2-40B4-BE49-F238E27FC236}">
                <a16:creationId xmlns:a16="http://schemas.microsoft.com/office/drawing/2014/main" id="{7F41F6FA-91A8-0EC2-5232-E327FCB237E8}"/>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00832-73FF-1AA3-8D74-4FBC02CEAF4D}"/>
              </a:ext>
            </a:extLst>
          </p:cNvPr>
          <p:cNvSpPr>
            <a:spLocks noGrp="1"/>
          </p:cNvSpPr>
          <p:nvPr>
            <p:ph type="title"/>
          </p:nvPr>
        </p:nvSpPr>
        <p:spPr/>
        <p:txBody>
          <a:bodyPr/>
          <a:lstStyle/>
          <a:p>
            <a:r>
              <a:rPr lang="en-US">
                <a:solidFill>
                  <a:srgbClr val="E3E24F"/>
                </a:solidFill>
              </a:rPr>
              <a:t>Corporate Social Responsibility</a:t>
            </a:r>
          </a:p>
        </p:txBody>
      </p:sp>
      <p:sp>
        <p:nvSpPr>
          <p:cNvPr id="3" name="Text Placeholder 2">
            <a:extLst>
              <a:ext uri="{FF2B5EF4-FFF2-40B4-BE49-F238E27FC236}">
                <a16:creationId xmlns:a16="http://schemas.microsoft.com/office/drawing/2014/main" id="{99718ABF-0C30-FDC7-1AD0-78F60495EF58}"/>
              </a:ext>
            </a:extLst>
          </p:cNvPr>
          <p:cNvSpPr>
            <a:spLocks noGrp="1"/>
          </p:cNvSpPr>
          <p:nvPr>
            <p:ph type="body" sz="quarter" idx="12"/>
          </p:nvPr>
        </p:nvSpPr>
        <p:spPr>
          <a:xfrm>
            <a:off x="651750" y="2255454"/>
            <a:ext cx="5639322" cy="4033586"/>
          </a:xfrm>
        </p:spPr>
        <p:txBody>
          <a:bodyPr/>
          <a:lstStyle/>
          <a:p>
            <a:pPr marL="0" indent="0">
              <a:buNone/>
            </a:pPr>
            <a:r>
              <a:rPr lang="en-US"/>
              <a:t>How can your company have a positive impact?</a:t>
            </a:r>
          </a:p>
          <a:p>
            <a:pPr marL="0" indent="0">
              <a:buNone/>
            </a:pPr>
            <a:endParaRPr lang="en-US"/>
          </a:p>
          <a:p>
            <a:pPr marL="0" indent="0">
              <a:buNone/>
            </a:pPr>
            <a:r>
              <a:rPr lang="en-US"/>
              <a:t>Are there other organizations that you could support to maximize your company’s positive impact?  </a:t>
            </a:r>
          </a:p>
        </p:txBody>
      </p:sp>
      <p:pic>
        <p:nvPicPr>
          <p:cNvPr id="5" name="Picture 4">
            <a:extLst>
              <a:ext uri="{FF2B5EF4-FFF2-40B4-BE49-F238E27FC236}">
                <a16:creationId xmlns:a16="http://schemas.microsoft.com/office/drawing/2014/main" id="{26F3FED2-E422-5BA1-7667-A10C3F7B877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0" y="2017710"/>
            <a:ext cx="4864608" cy="3451175"/>
          </a:xfrm>
          <a:prstGeom prst="rect">
            <a:avLst/>
          </a:prstGeom>
        </p:spPr>
      </p:pic>
      <p:pic>
        <p:nvPicPr>
          <p:cNvPr id="7" name="Picture 6">
            <a:extLst>
              <a:ext uri="{FF2B5EF4-FFF2-40B4-BE49-F238E27FC236}">
                <a16:creationId xmlns:a16="http://schemas.microsoft.com/office/drawing/2014/main" id="{0974FF60-77A2-9AF4-0C70-3A39A4AA2328}"/>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11922" y="5149849"/>
            <a:ext cx="2278382" cy="2278382"/>
          </a:xfrm>
          <a:prstGeom prst="rect">
            <a:avLst/>
          </a:prstGeom>
        </p:spPr>
      </p:pic>
    </p:spTree>
    <p:extLst>
      <p:ext uri="{BB962C8B-B14F-4D97-AF65-F5344CB8AC3E}">
        <p14:creationId xmlns:p14="http://schemas.microsoft.com/office/powerpoint/2010/main" val="3790910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F86D-B947-8BF0-101A-1D156F8A07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A3170-8CC9-5E74-0171-08316154682A}"/>
              </a:ext>
            </a:extLst>
          </p:cNvPr>
          <p:cNvSpPr>
            <a:spLocks noGrp="1"/>
          </p:cNvSpPr>
          <p:nvPr>
            <p:ph type="title"/>
          </p:nvPr>
        </p:nvSpPr>
        <p:spPr/>
        <p:txBody>
          <a:bodyPr/>
          <a:lstStyle/>
          <a:p>
            <a:r>
              <a:rPr lang="en-US">
                <a:solidFill>
                  <a:srgbClr val="E3E24F"/>
                </a:solidFill>
              </a:rPr>
              <a:t>JA Campus</a:t>
            </a:r>
          </a:p>
        </p:txBody>
      </p:sp>
      <p:pic>
        <p:nvPicPr>
          <p:cNvPr id="4" name="Picture 3">
            <a:extLst>
              <a:ext uri="{FF2B5EF4-FFF2-40B4-BE49-F238E27FC236}">
                <a16:creationId xmlns:a16="http://schemas.microsoft.com/office/drawing/2014/main" id="{DF3483A1-F7DC-353E-2EB8-1EA910C7644D}"/>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719" y="1883663"/>
            <a:ext cx="1716027" cy="1714503"/>
          </a:xfrm>
          <a:prstGeom prst="rect">
            <a:avLst/>
          </a:prstGeom>
        </p:spPr>
      </p:pic>
      <p:pic>
        <p:nvPicPr>
          <p:cNvPr id="5" name="Jacampus-Student-Bymyself-1">
            <a:hlinkClick r:id="" action="ppaction://media"/>
            <a:extLst>
              <a:ext uri="{FF2B5EF4-FFF2-40B4-BE49-F238E27FC236}">
                <a16:creationId xmlns:a16="http://schemas.microsoft.com/office/drawing/2014/main" id="{5EFCD496-12E2-C2FC-0CDA-0CD446A8AF7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23080" y="2042555"/>
            <a:ext cx="7131178" cy="4434701"/>
          </a:xfrm>
          <a:prstGeom prst="rect">
            <a:avLst/>
          </a:prstGeom>
        </p:spPr>
      </p:pic>
      <p:sp>
        <p:nvSpPr>
          <p:cNvPr id="3" name="TextBox 2">
            <a:extLst>
              <a:ext uri="{FF2B5EF4-FFF2-40B4-BE49-F238E27FC236}">
                <a16:creationId xmlns:a16="http://schemas.microsoft.com/office/drawing/2014/main" id="{5A010479-C6EA-B09C-526D-F6D1DD376811}"/>
              </a:ext>
            </a:extLst>
          </p:cNvPr>
          <p:cNvSpPr txBox="1"/>
          <p:nvPr/>
        </p:nvSpPr>
        <p:spPr>
          <a:xfrm>
            <a:off x="2639826" y="6477256"/>
            <a:ext cx="6224281" cy="369332"/>
          </a:xfrm>
          <a:prstGeom prst="rect">
            <a:avLst/>
          </a:prstGeom>
          <a:noFill/>
        </p:spPr>
        <p:txBody>
          <a:bodyPr wrap="square" rtlCol="0">
            <a:spAutoFit/>
          </a:bodyPr>
          <a:lstStyle/>
          <a:p>
            <a:r>
              <a:rPr lang="en-US">
                <a:latin typeface="Bierstadt" panose="020B0004020202020204" pitchFamily="34" charset="0"/>
                <a:hlinkClick r:id="rId7"/>
              </a:rPr>
              <a:t>Sign up on JA Campus</a:t>
            </a:r>
            <a:endParaRPr lang="en-US">
              <a:latin typeface="Bierstadt" panose="020B0004020202020204" pitchFamily="34" charset="0"/>
            </a:endParaRPr>
          </a:p>
        </p:txBody>
      </p:sp>
    </p:spTree>
    <p:extLst>
      <p:ext uri="{BB962C8B-B14F-4D97-AF65-F5344CB8AC3E}">
        <p14:creationId xmlns:p14="http://schemas.microsoft.com/office/powerpoint/2010/main" val="96156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2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A96F4-0134-66F0-C06E-4673A6BF8A6E}"/>
            </a:ext>
          </a:extLst>
        </p:cNvPr>
        <p:cNvGrpSpPr/>
        <p:nvPr/>
      </p:nvGrpSpPr>
      <p:grpSpPr>
        <a:xfrm>
          <a:off x="0" y="0"/>
          <a:ext cx="0" cy="0"/>
          <a:chOff x="0" y="0"/>
          <a:chExt cx="0" cy="0"/>
        </a:xfrm>
      </p:grpSpPr>
      <p:sp>
        <p:nvSpPr>
          <p:cNvPr id="9" name="Right Triangle 8">
            <a:extLst>
              <a:ext uri="{FF2B5EF4-FFF2-40B4-BE49-F238E27FC236}">
                <a16:creationId xmlns:a16="http://schemas.microsoft.com/office/drawing/2014/main" id="{DBC10F10-717D-FDB3-AB23-AFF1FA19A701}"/>
              </a:ext>
              <a:ext uri="{C183D7F6-B498-43B3-948B-1728B52AA6E4}">
                <adec:decorative xmlns:adec="http://schemas.microsoft.com/office/drawing/2017/decorative" val="1"/>
              </a:ext>
            </a:extLst>
          </p:cNvPr>
          <p:cNvSpPr/>
          <p:nvPr/>
        </p:nvSpPr>
        <p:spPr>
          <a:xfrm flipH="1">
            <a:off x="9134856" y="4617720"/>
            <a:ext cx="3054096"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9F9B6-CC75-E5CA-D197-5FAF5381BDBB}"/>
              </a:ext>
            </a:extLst>
          </p:cNvPr>
          <p:cNvSpPr>
            <a:spLocks noGrp="1"/>
          </p:cNvSpPr>
          <p:nvPr>
            <p:ph type="title"/>
          </p:nvPr>
        </p:nvSpPr>
        <p:spPr/>
        <p:txBody>
          <a:bodyPr/>
          <a:lstStyle/>
          <a:p>
            <a:r>
              <a:rPr lang="en-US">
                <a:solidFill>
                  <a:srgbClr val="E3E24F"/>
                </a:solidFill>
              </a:rPr>
              <a:t>Test of Disclosure </a:t>
            </a:r>
          </a:p>
        </p:txBody>
      </p:sp>
      <p:sp>
        <p:nvSpPr>
          <p:cNvPr id="3" name="Text Placeholder 2">
            <a:extLst>
              <a:ext uri="{FF2B5EF4-FFF2-40B4-BE49-F238E27FC236}">
                <a16:creationId xmlns:a16="http://schemas.microsoft.com/office/drawing/2014/main" id="{DF12E68E-9CA7-5F37-2B1E-5077F442A8C0}"/>
              </a:ext>
            </a:extLst>
          </p:cNvPr>
          <p:cNvSpPr>
            <a:spLocks noGrp="1"/>
          </p:cNvSpPr>
          <p:nvPr>
            <p:ph type="body" sz="quarter" idx="12"/>
          </p:nvPr>
        </p:nvSpPr>
        <p:spPr>
          <a:xfrm>
            <a:off x="651750" y="2255454"/>
            <a:ext cx="5794770" cy="4033586"/>
          </a:xfrm>
        </p:spPr>
        <p:txBody>
          <a:bodyPr/>
          <a:lstStyle/>
          <a:p>
            <a:pPr marL="0" indent="0">
              <a:buNone/>
            </a:pPr>
            <a:r>
              <a:rPr lang="en-US"/>
              <a:t>Consider the JA Company Program Code of Ethics. </a:t>
            </a:r>
          </a:p>
          <a:p>
            <a:pPr marL="0" indent="0">
              <a:buNone/>
            </a:pPr>
            <a:endParaRPr lang="en-US"/>
          </a:p>
          <a:p>
            <a:pPr marL="0" indent="0">
              <a:buNone/>
            </a:pPr>
            <a:r>
              <a:rPr lang="en-US"/>
              <a:t>Use the Test of Disclosure.</a:t>
            </a:r>
          </a:p>
        </p:txBody>
      </p:sp>
      <p:pic>
        <p:nvPicPr>
          <p:cNvPr id="6" name="Picture 5">
            <a:extLst>
              <a:ext uri="{FF2B5EF4-FFF2-40B4-BE49-F238E27FC236}">
                <a16:creationId xmlns:a16="http://schemas.microsoft.com/office/drawing/2014/main" id="{4C8FB3E5-68CA-2851-B7A1-91A5F0C08AC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0" y="2012164"/>
            <a:ext cx="4864608" cy="3447635"/>
          </a:xfrm>
          <a:prstGeom prst="rect">
            <a:avLst/>
          </a:prstGeom>
        </p:spPr>
      </p:pic>
      <p:pic>
        <p:nvPicPr>
          <p:cNvPr id="8" name="Picture 7">
            <a:extLst>
              <a:ext uri="{FF2B5EF4-FFF2-40B4-BE49-F238E27FC236}">
                <a16:creationId xmlns:a16="http://schemas.microsoft.com/office/drawing/2014/main" id="{30490C0F-65D5-FCBE-5B59-2B329A53073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55357" y="5040433"/>
            <a:ext cx="2234947" cy="2236934"/>
          </a:xfrm>
          <a:prstGeom prst="rect">
            <a:avLst/>
          </a:prstGeom>
        </p:spPr>
      </p:pic>
    </p:spTree>
    <p:extLst>
      <p:ext uri="{BB962C8B-B14F-4D97-AF65-F5344CB8AC3E}">
        <p14:creationId xmlns:p14="http://schemas.microsoft.com/office/powerpoint/2010/main" val="2954994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2CE9-640A-66AE-CFC3-13F87EBC9402}"/>
              </a:ext>
            </a:extLst>
          </p:cNvPr>
          <p:cNvSpPr>
            <a:spLocks noGrp="1"/>
          </p:cNvSpPr>
          <p:nvPr>
            <p:ph type="title"/>
          </p:nvPr>
        </p:nvSpPr>
        <p:spPr/>
        <p:txBody>
          <a:bodyPr/>
          <a:lstStyle/>
          <a:p>
            <a:r>
              <a:rPr lang="en-US">
                <a:solidFill>
                  <a:srgbClr val="E3E24F"/>
                </a:solidFill>
              </a:rPr>
              <a:t>Get Ready to Pitch!</a:t>
            </a:r>
          </a:p>
        </p:txBody>
      </p:sp>
      <p:sp>
        <p:nvSpPr>
          <p:cNvPr id="3" name="Text Placeholder 2">
            <a:extLst>
              <a:ext uri="{FF2B5EF4-FFF2-40B4-BE49-F238E27FC236}">
                <a16:creationId xmlns:a16="http://schemas.microsoft.com/office/drawing/2014/main" id="{85192B62-FF1C-2D96-9913-E6B68CF47879}"/>
              </a:ext>
            </a:extLst>
          </p:cNvPr>
          <p:cNvSpPr>
            <a:spLocks noGrp="1"/>
          </p:cNvSpPr>
          <p:nvPr>
            <p:ph type="body" sz="quarter" idx="12"/>
          </p:nvPr>
        </p:nvSpPr>
        <p:spPr>
          <a:xfrm>
            <a:off x="651750" y="2255454"/>
            <a:ext cx="8501394" cy="4033586"/>
          </a:xfrm>
        </p:spPr>
        <p:txBody>
          <a:bodyPr/>
          <a:lstStyle/>
          <a:p>
            <a:pPr marL="0" indent="0">
              <a:buNone/>
            </a:pPr>
            <a:r>
              <a:rPr lang="en-US" sz="3200" b="1">
                <a:solidFill>
                  <a:srgbClr val="28708B"/>
                </a:solidFill>
              </a:rPr>
              <a:t>PREPARE YOUR PITCH!</a:t>
            </a:r>
          </a:p>
          <a:p>
            <a:r>
              <a:rPr lang="en-US"/>
              <a:t>You will have maximum of two minutes to pitch your product or service idea. </a:t>
            </a:r>
          </a:p>
          <a:p>
            <a:r>
              <a:rPr lang="en-US"/>
              <a:t>Your Product or Service Research answer sheet should be used to create a six slide “Pitch Deck”. </a:t>
            </a:r>
          </a:p>
          <a:p>
            <a:r>
              <a:rPr lang="en-US"/>
              <a:t>You must hand in the answer sheet or a printed “Pitch Deck” to be eligible to share your idea. </a:t>
            </a:r>
          </a:p>
          <a:p>
            <a:r>
              <a:rPr lang="en-US"/>
              <a:t>Be creative! Have a prototype if possible. </a:t>
            </a:r>
          </a:p>
          <a:p>
            <a:r>
              <a:rPr lang="en-US"/>
              <a:t>Your peers will be evaluating pitches. Mentors will tally up scores to determine the top product or service.</a:t>
            </a:r>
          </a:p>
        </p:txBody>
      </p:sp>
      <p:pic>
        <p:nvPicPr>
          <p:cNvPr id="4" name="Picture 3">
            <a:extLst>
              <a:ext uri="{FF2B5EF4-FFF2-40B4-BE49-F238E27FC236}">
                <a16:creationId xmlns:a16="http://schemas.microsoft.com/office/drawing/2014/main" id="{938CB8BA-94CD-2A11-7FB6-64527DB4180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757898">
            <a:off x="8375905" y="2059902"/>
            <a:ext cx="4123306" cy="4075464"/>
          </a:xfrm>
          <a:prstGeom prst="rect">
            <a:avLst/>
          </a:prstGeom>
        </p:spPr>
      </p:pic>
    </p:spTree>
    <p:extLst>
      <p:ext uri="{BB962C8B-B14F-4D97-AF65-F5344CB8AC3E}">
        <p14:creationId xmlns:p14="http://schemas.microsoft.com/office/powerpoint/2010/main" val="824658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410BE-3ADE-899E-6E44-3ED2DF3CE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7103DF-0B61-1929-AEEC-A6B3E0C6CCD1}"/>
              </a:ext>
            </a:extLst>
          </p:cNvPr>
          <p:cNvSpPr>
            <a:spLocks noGrp="1"/>
          </p:cNvSpPr>
          <p:nvPr>
            <p:ph type="title"/>
          </p:nvPr>
        </p:nvSpPr>
        <p:spPr/>
        <p:txBody>
          <a:bodyPr/>
          <a:lstStyle/>
          <a:p>
            <a:r>
              <a:rPr lang="en-US">
                <a:solidFill>
                  <a:srgbClr val="E3E24F"/>
                </a:solidFill>
              </a:rPr>
              <a:t>What Makes a Great Pitch?</a:t>
            </a:r>
          </a:p>
        </p:txBody>
      </p:sp>
      <p:sp>
        <p:nvSpPr>
          <p:cNvPr id="3" name="Text Placeholder 2">
            <a:extLst>
              <a:ext uri="{FF2B5EF4-FFF2-40B4-BE49-F238E27FC236}">
                <a16:creationId xmlns:a16="http://schemas.microsoft.com/office/drawing/2014/main" id="{2FB9FA23-0369-C3B5-E9FA-C49CA53EB5CE}"/>
              </a:ext>
            </a:extLst>
          </p:cNvPr>
          <p:cNvSpPr>
            <a:spLocks noGrp="1"/>
          </p:cNvSpPr>
          <p:nvPr>
            <p:ph type="body" sz="quarter" idx="12"/>
          </p:nvPr>
        </p:nvSpPr>
        <p:spPr>
          <a:xfrm>
            <a:off x="4864608" y="2557206"/>
            <a:ext cx="6931152" cy="3523554"/>
          </a:xfrm>
        </p:spPr>
        <p:txBody>
          <a:bodyPr/>
          <a:lstStyle/>
          <a:p>
            <a:r>
              <a:rPr lang="en-US"/>
              <a:t>A clear description of the product or service</a:t>
            </a:r>
          </a:p>
          <a:p>
            <a:r>
              <a:rPr lang="en-US"/>
              <a:t>Target market and competitive advantage</a:t>
            </a:r>
          </a:p>
          <a:p>
            <a:r>
              <a:rPr lang="en-US"/>
              <a:t>Approximate production or set-up costs </a:t>
            </a:r>
          </a:p>
          <a:p>
            <a:r>
              <a:rPr lang="en-US"/>
              <a:t>Suggested selling price and estimated breakeven number </a:t>
            </a:r>
          </a:p>
          <a:p>
            <a:r>
              <a:rPr lang="en-US"/>
              <a:t>Fun tag line to promote the product or service</a:t>
            </a:r>
          </a:p>
        </p:txBody>
      </p:sp>
      <p:sp>
        <p:nvSpPr>
          <p:cNvPr id="6" name="Right Triangle 5">
            <a:extLst>
              <a:ext uri="{FF2B5EF4-FFF2-40B4-BE49-F238E27FC236}">
                <a16:creationId xmlns:a16="http://schemas.microsoft.com/office/drawing/2014/main" id="{CFED0502-11C4-FFBB-46EC-FD2BEAEBE2DF}"/>
              </a:ext>
              <a:ext uri="{C183D7F6-B498-43B3-948B-1728B52AA6E4}">
                <adec:decorative xmlns:adec="http://schemas.microsoft.com/office/drawing/2017/decorative" val="1"/>
              </a:ext>
            </a:extLst>
          </p:cNvPr>
          <p:cNvSpPr/>
          <p:nvPr/>
        </p:nvSpPr>
        <p:spPr>
          <a:xfrm>
            <a:off x="0" y="4617720"/>
            <a:ext cx="5861304" cy="2240280"/>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E576AD3-212E-DE4E-B500-2C05DBC9978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160" y="1741196"/>
            <a:ext cx="5112260" cy="5116804"/>
          </a:xfrm>
          <a:prstGeom prst="rect">
            <a:avLst/>
          </a:prstGeom>
        </p:spPr>
      </p:pic>
    </p:spTree>
    <p:extLst>
      <p:ext uri="{BB962C8B-B14F-4D97-AF65-F5344CB8AC3E}">
        <p14:creationId xmlns:p14="http://schemas.microsoft.com/office/powerpoint/2010/main" val="753201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0DD00-4FAC-F40B-119B-CD762CD28CAB}"/>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3A83B82-47DB-0EAF-D4B7-92A9BF61ABB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403FE212-81FC-EF7D-D4EC-EC5E996D95DA}"/>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4B183B9D-2FB4-30ED-42D0-20DD8B2E3706}"/>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3DD4847-0DA6-A708-4A79-A081FD17DE9B}"/>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PRODUCT &amp; SERVICE GUIDELINES</a:t>
            </a:r>
          </a:p>
        </p:txBody>
      </p:sp>
      <p:sp>
        <p:nvSpPr>
          <p:cNvPr id="14" name="Right Triangle 13">
            <a:extLst>
              <a:ext uri="{FF2B5EF4-FFF2-40B4-BE49-F238E27FC236}">
                <a16:creationId xmlns:a16="http://schemas.microsoft.com/office/drawing/2014/main" id="{182EC7E0-6E5E-FA6C-90AC-C041268600FB}"/>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218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389D5-18C8-8EBF-9492-1F0D6DBCFC42}"/>
              </a:ext>
            </a:extLst>
          </p:cNvPr>
          <p:cNvSpPr>
            <a:spLocks noGrp="1"/>
          </p:cNvSpPr>
          <p:nvPr>
            <p:ph type="title"/>
          </p:nvPr>
        </p:nvSpPr>
        <p:spPr/>
        <p:txBody>
          <a:bodyPr/>
          <a:lstStyle/>
          <a:p>
            <a:r>
              <a:rPr lang="en-US">
                <a:solidFill>
                  <a:srgbClr val="E3E24F"/>
                </a:solidFill>
              </a:rPr>
              <a:t>Product and Service Guidelines</a:t>
            </a:r>
          </a:p>
        </p:txBody>
      </p:sp>
      <p:sp>
        <p:nvSpPr>
          <p:cNvPr id="10" name="TextBox 9">
            <a:extLst>
              <a:ext uri="{FF2B5EF4-FFF2-40B4-BE49-F238E27FC236}">
                <a16:creationId xmlns:a16="http://schemas.microsoft.com/office/drawing/2014/main" id="{6FD7A41C-A96B-1C1E-0054-166266ACC22A}"/>
              </a:ext>
            </a:extLst>
          </p:cNvPr>
          <p:cNvSpPr txBox="1"/>
          <p:nvPr/>
        </p:nvSpPr>
        <p:spPr>
          <a:xfrm>
            <a:off x="1623318" y="2554951"/>
            <a:ext cx="3698490" cy="830997"/>
          </a:xfrm>
          <a:prstGeom prst="rect">
            <a:avLst/>
          </a:prstGeom>
          <a:noFill/>
        </p:spPr>
        <p:txBody>
          <a:bodyPr wrap="square">
            <a:spAutoFit/>
          </a:bodyPr>
          <a:lstStyle/>
          <a:p>
            <a:pPr marL="0" indent="0">
              <a:buNone/>
            </a:pPr>
            <a:r>
              <a:rPr lang="en-US" sz="2400" b="1">
                <a:solidFill>
                  <a:srgbClr val="28708B"/>
                </a:solidFill>
                <a:latin typeface="Montserrat Medium" pitchFamily="2" charset="0"/>
              </a:rPr>
              <a:t>The product or service should:</a:t>
            </a:r>
          </a:p>
        </p:txBody>
      </p:sp>
      <p:sp>
        <p:nvSpPr>
          <p:cNvPr id="3" name="Text Placeholder 2">
            <a:extLst>
              <a:ext uri="{FF2B5EF4-FFF2-40B4-BE49-F238E27FC236}">
                <a16:creationId xmlns:a16="http://schemas.microsoft.com/office/drawing/2014/main" id="{8AA9C6EF-A2CB-7C02-0ACB-B0C693E638F8}"/>
              </a:ext>
            </a:extLst>
          </p:cNvPr>
          <p:cNvSpPr>
            <a:spLocks noGrp="1"/>
          </p:cNvSpPr>
          <p:nvPr>
            <p:ph type="body" sz="quarter" idx="12"/>
          </p:nvPr>
        </p:nvSpPr>
        <p:spPr>
          <a:xfrm>
            <a:off x="651750" y="3557422"/>
            <a:ext cx="5162308" cy="2731617"/>
          </a:xfrm>
        </p:spPr>
        <p:txBody>
          <a:bodyPr/>
          <a:lstStyle/>
          <a:p>
            <a:pPr>
              <a:buFont typeface="Wingdings" panose="05000000000000000000" pitchFamily="2" charset="2"/>
              <a:buChar char="ü"/>
            </a:pPr>
            <a:r>
              <a:rPr lang="en-US" sz="2000"/>
              <a:t>Fill a need or perceived need.  </a:t>
            </a:r>
          </a:p>
          <a:p>
            <a:pPr>
              <a:buFont typeface="Wingdings" panose="05000000000000000000" pitchFamily="2" charset="2"/>
              <a:buChar char="ü"/>
            </a:pPr>
            <a:r>
              <a:rPr lang="en-US" sz="2000"/>
              <a:t>Be something customers are willing to pay for. </a:t>
            </a:r>
          </a:p>
          <a:p>
            <a:pPr>
              <a:buFont typeface="Wingdings" panose="05000000000000000000" pitchFamily="2" charset="2"/>
              <a:buChar char="ü"/>
            </a:pPr>
            <a:r>
              <a:rPr lang="en-US" sz="2000"/>
              <a:t>Be something that Company members are passionate about.</a:t>
            </a:r>
          </a:p>
          <a:p>
            <a:pPr>
              <a:buFont typeface="Wingdings" panose="05000000000000000000" pitchFamily="2" charset="2"/>
              <a:buChar char="ü"/>
            </a:pPr>
            <a:r>
              <a:rPr lang="en-US" sz="2000"/>
              <a:t>Be able to generate revenue. </a:t>
            </a:r>
          </a:p>
        </p:txBody>
      </p:sp>
      <p:sp>
        <p:nvSpPr>
          <p:cNvPr id="11" name="TextBox 10">
            <a:extLst>
              <a:ext uri="{FF2B5EF4-FFF2-40B4-BE49-F238E27FC236}">
                <a16:creationId xmlns:a16="http://schemas.microsoft.com/office/drawing/2014/main" id="{C6F73E22-1988-7F31-978E-A41291E432C2}"/>
              </a:ext>
            </a:extLst>
          </p:cNvPr>
          <p:cNvSpPr txBox="1"/>
          <p:nvPr/>
        </p:nvSpPr>
        <p:spPr>
          <a:xfrm>
            <a:off x="7713593" y="2463437"/>
            <a:ext cx="3698490" cy="830997"/>
          </a:xfrm>
          <a:prstGeom prst="rect">
            <a:avLst/>
          </a:prstGeom>
          <a:noFill/>
        </p:spPr>
        <p:txBody>
          <a:bodyPr wrap="square">
            <a:spAutoFit/>
          </a:bodyPr>
          <a:lstStyle/>
          <a:p>
            <a:pPr marL="0" indent="0">
              <a:buNone/>
            </a:pPr>
            <a:r>
              <a:rPr lang="en-US" sz="2400" b="1">
                <a:solidFill>
                  <a:srgbClr val="28708B"/>
                </a:solidFill>
                <a:latin typeface="Montserrat Medium" pitchFamily="2" charset="0"/>
              </a:rPr>
              <a:t>The product or service should </a:t>
            </a:r>
            <a:r>
              <a:rPr lang="en-US" sz="2400" b="1" u="sng">
                <a:solidFill>
                  <a:srgbClr val="28708B"/>
                </a:solidFill>
                <a:latin typeface="Montserrat Medium" pitchFamily="2" charset="0"/>
              </a:rPr>
              <a:t>not</a:t>
            </a:r>
            <a:r>
              <a:rPr lang="en-US" sz="2400" b="1">
                <a:solidFill>
                  <a:srgbClr val="28708B"/>
                </a:solidFill>
                <a:latin typeface="Montserrat Medium" pitchFamily="2" charset="0"/>
              </a:rPr>
              <a:t>:</a:t>
            </a:r>
          </a:p>
        </p:txBody>
      </p:sp>
      <p:sp>
        <p:nvSpPr>
          <p:cNvPr id="4" name="Text Placeholder 2">
            <a:extLst>
              <a:ext uri="{FF2B5EF4-FFF2-40B4-BE49-F238E27FC236}">
                <a16:creationId xmlns:a16="http://schemas.microsoft.com/office/drawing/2014/main" id="{A4D9DC87-B9D6-D6D2-8A95-E6BDAE85BB38}"/>
              </a:ext>
            </a:extLst>
          </p:cNvPr>
          <p:cNvSpPr txBox="1">
            <a:spLocks/>
          </p:cNvSpPr>
          <p:nvPr/>
        </p:nvSpPr>
        <p:spPr>
          <a:xfrm>
            <a:off x="6599991" y="3476818"/>
            <a:ext cx="5122617" cy="3211221"/>
          </a:xfrm>
          <a:prstGeom prst="rect">
            <a:avLst/>
          </a:prstGeom>
        </p:spPr>
        <p:txBody>
          <a:bodyPr vert="horz" lIns="91440" tIns="45720" rIns="91440" bIns="45720" rtlCol="0">
            <a:noAutofit/>
          </a:bodyPr>
          <a:lstStyle>
            <a:lvl1pPr marL="171450" indent="-171450" algn="l" defTabSz="914400" rtl="0" eaLnBrk="1" latinLnBrk="0" hangingPunct="1">
              <a:lnSpc>
                <a:spcPct val="100000"/>
              </a:lnSpc>
              <a:spcBef>
                <a:spcPts val="0"/>
              </a:spcBef>
              <a:buFont typeface="Arial" panose="020B0604020202020204" pitchFamily="34" charset="0"/>
              <a:buChar char="•"/>
              <a:defRPr sz="2400" b="0" i="0" kern="1200">
                <a:solidFill>
                  <a:srgbClr val="22404D"/>
                </a:solidFill>
                <a:latin typeface="Montserrat Medium" pitchFamily="2" charset="77"/>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tserrat Medium" pitchFamily="2" charset="0"/>
              <a:buChar char="x"/>
            </a:pPr>
            <a:r>
              <a:rPr lang="en-US" sz="2000">
                <a:latin typeface="Bierstadt" panose="020B0004020202020204" pitchFamily="34" charset="0"/>
              </a:rPr>
              <a:t> Include food or cosmetic items of any kind.</a:t>
            </a:r>
          </a:p>
          <a:p>
            <a:pPr>
              <a:buFont typeface="Montserrat Medium" pitchFamily="2" charset="0"/>
              <a:buChar char="x"/>
            </a:pPr>
            <a:r>
              <a:rPr lang="en-US" sz="2000">
                <a:latin typeface="Bierstadt" panose="020B0004020202020204" pitchFamily="34" charset="0"/>
              </a:rPr>
              <a:t> Be event-based.</a:t>
            </a:r>
          </a:p>
          <a:p>
            <a:pPr>
              <a:buFont typeface="Montserrat Medium" pitchFamily="2" charset="0"/>
              <a:buChar char="x"/>
            </a:pPr>
            <a:r>
              <a:rPr lang="en-US" sz="2000">
                <a:latin typeface="Bierstadt" panose="020B0004020202020204" pitchFamily="34" charset="0"/>
              </a:rPr>
              <a:t> Misrepresent JA values or beliefs in any way. </a:t>
            </a:r>
          </a:p>
          <a:p>
            <a:pPr>
              <a:buFont typeface="Montserrat Medium" pitchFamily="2" charset="0"/>
              <a:buChar char="x"/>
            </a:pPr>
            <a:r>
              <a:rPr lang="en-US" sz="2000">
                <a:latin typeface="Bierstadt" panose="020B0004020202020204" pitchFamily="34" charset="0"/>
              </a:rPr>
              <a:t> Be offensive to the general public including, but not limited to, racial, gender, sexual or religious sensitivities. </a:t>
            </a:r>
          </a:p>
          <a:p>
            <a:pPr>
              <a:buFont typeface="Montserrat Medium" pitchFamily="2" charset="0"/>
              <a:buChar char="x"/>
            </a:pPr>
            <a:endParaRPr lang="en-US" sz="2000" b="1">
              <a:latin typeface="Bierstadt" panose="020B0004020202020204" pitchFamily="34" charset="0"/>
            </a:endParaRPr>
          </a:p>
        </p:txBody>
      </p:sp>
      <p:pic>
        <p:nvPicPr>
          <p:cNvPr id="6" name="Picture 5">
            <a:extLst>
              <a:ext uri="{FF2B5EF4-FFF2-40B4-BE49-F238E27FC236}">
                <a16:creationId xmlns:a16="http://schemas.microsoft.com/office/drawing/2014/main" id="{F4248048-9506-ABC2-EBAD-A3F2F52D3EA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957478"/>
            <a:ext cx="1985840" cy="1985840"/>
          </a:xfrm>
          <a:prstGeom prst="rect">
            <a:avLst/>
          </a:prstGeom>
        </p:spPr>
      </p:pic>
      <p:pic>
        <p:nvPicPr>
          <p:cNvPr id="8" name="Picture 7">
            <a:extLst>
              <a:ext uri="{FF2B5EF4-FFF2-40B4-BE49-F238E27FC236}">
                <a16:creationId xmlns:a16="http://schemas.microsoft.com/office/drawing/2014/main" id="{4F9D2B33-34DE-B242-EECA-68A2FEF7A1EE}"/>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26870" y="2020923"/>
            <a:ext cx="1716027" cy="1716027"/>
          </a:xfrm>
          <a:prstGeom prst="rect">
            <a:avLst/>
          </a:prstGeom>
        </p:spPr>
      </p:pic>
      <p:sp>
        <p:nvSpPr>
          <p:cNvPr id="12" name="Rectangle 11">
            <a:extLst>
              <a:ext uri="{FF2B5EF4-FFF2-40B4-BE49-F238E27FC236}">
                <a16:creationId xmlns:a16="http://schemas.microsoft.com/office/drawing/2014/main" id="{2BA20806-EB98-780A-8245-E0A321BCF5B8}"/>
              </a:ext>
              <a:ext uri="{C183D7F6-B498-43B3-948B-1728B52AA6E4}">
                <adec:decorative xmlns:adec="http://schemas.microsoft.com/office/drawing/2017/decorative" val="1"/>
              </a:ext>
            </a:extLst>
          </p:cNvPr>
          <p:cNvSpPr/>
          <p:nvPr/>
        </p:nvSpPr>
        <p:spPr>
          <a:xfrm>
            <a:off x="6049030" y="2020923"/>
            <a:ext cx="58711" cy="4555304"/>
          </a:xfrm>
          <a:prstGeom prst="rect">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57ABDEBB-DB4D-BD63-6AE6-BCB8B4914C75}"/>
              </a:ext>
              <a:ext uri="{C183D7F6-B498-43B3-948B-1728B52AA6E4}">
                <adec:decorative xmlns:adec="http://schemas.microsoft.com/office/drawing/2017/decorative" val="1"/>
              </a:ext>
            </a:extLst>
          </p:cNvPr>
          <p:cNvSpPr/>
          <p:nvPr/>
        </p:nvSpPr>
        <p:spPr>
          <a:xfrm>
            <a:off x="0" y="5769864"/>
            <a:ext cx="3749040" cy="1088136"/>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763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D9BAC-89E4-F476-6189-E39BC167D44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B4CADF4-22AB-D889-D060-C697296B83C3}"/>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D5BD49A9-8DE5-4811-2258-B04E3C3CFCCD}"/>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0E96E6EB-208C-AAD3-44D1-8BB47031182F}"/>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4397534-1730-C0D9-7F21-1254A00D144F}"/>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ENTREPRENEURIAL RESILIENCY MODULES</a:t>
            </a:r>
          </a:p>
        </p:txBody>
      </p:sp>
      <p:sp>
        <p:nvSpPr>
          <p:cNvPr id="14" name="Right Triangle 13">
            <a:extLst>
              <a:ext uri="{FF2B5EF4-FFF2-40B4-BE49-F238E27FC236}">
                <a16:creationId xmlns:a16="http://schemas.microsoft.com/office/drawing/2014/main" id="{806D04D9-5DE9-E031-7EAF-732A40FE9980}"/>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945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D637-4AC6-421B-D01C-2D7DF60249A5}"/>
              </a:ext>
            </a:extLst>
          </p:cNvPr>
          <p:cNvSpPr>
            <a:spLocks noGrp="1"/>
          </p:cNvSpPr>
          <p:nvPr>
            <p:ph type="title"/>
          </p:nvPr>
        </p:nvSpPr>
        <p:spPr/>
        <p:txBody>
          <a:bodyPr/>
          <a:lstStyle/>
          <a:p>
            <a:r>
              <a:rPr lang="en-US">
                <a:solidFill>
                  <a:srgbClr val="E3E24F"/>
                </a:solidFill>
              </a:rPr>
              <a:t>Company Program Resiliency Modules</a:t>
            </a:r>
          </a:p>
        </p:txBody>
      </p:sp>
      <p:sp>
        <p:nvSpPr>
          <p:cNvPr id="3" name="Text Placeholder 2">
            <a:extLst>
              <a:ext uri="{FF2B5EF4-FFF2-40B4-BE49-F238E27FC236}">
                <a16:creationId xmlns:a16="http://schemas.microsoft.com/office/drawing/2014/main" id="{8C0B5CE4-B2E2-C182-5428-882891C6C7D4}"/>
              </a:ext>
            </a:extLst>
          </p:cNvPr>
          <p:cNvSpPr>
            <a:spLocks noGrp="1"/>
          </p:cNvSpPr>
          <p:nvPr>
            <p:ph type="body" sz="quarter" idx="12"/>
          </p:nvPr>
        </p:nvSpPr>
        <p:spPr>
          <a:xfrm>
            <a:off x="651750" y="2255454"/>
            <a:ext cx="5444250" cy="4033586"/>
          </a:xfrm>
        </p:spPr>
        <p:txBody>
          <a:bodyPr/>
          <a:lstStyle/>
          <a:p>
            <a:pPr marL="0" indent="0">
              <a:buNone/>
            </a:pPr>
            <a:r>
              <a:rPr lang="en-US" b="1"/>
              <a:t>Entrepreneurial resiliency </a:t>
            </a:r>
            <a:r>
              <a:rPr lang="en-US"/>
              <a:t>is the ability to adapt to changes in your business and bounce back when things are challenging.</a:t>
            </a:r>
          </a:p>
          <a:p>
            <a:pPr marL="0" indent="0">
              <a:buNone/>
            </a:pPr>
            <a:endParaRPr lang="en-US"/>
          </a:p>
          <a:p>
            <a:pPr marL="0" indent="0">
              <a:buNone/>
            </a:pPr>
            <a:endParaRPr lang="en-US"/>
          </a:p>
          <a:p>
            <a:pPr marL="0" indent="0">
              <a:buNone/>
            </a:pPr>
            <a:r>
              <a:rPr lang="en-US"/>
              <a:t>As you complete the JA Company Program, use this journal to reflect on your own resiliency and the skills you are gaining. </a:t>
            </a:r>
          </a:p>
          <a:p>
            <a:pPr marL="0" indent="0">
              <a:buNone/>
            </a:pPr>
            <a:endParaRPr lang="en-US"/>
          </a:p>
        </p:txBody>
      </p:sp>
      <p:pic>
        <p:nvPicPr>
          <p:cNvPr id="5" name="Picture 4">
            <a:extLst>
              <a:ext uri="{FF2B5EF4-FFF2-40B4-BE49-F238E27FC236}">
                <a16:creationId xmlns:a16="http://schemas.microsoft.com/office/drawing/2014/main" id="{5E8440A2-2903-BFD8-9344-1082281353D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605063">
            <a:off x="9048637" y="2200901"/>
            <a:ext cx="2420962" cy="3103506"/>
          </a:xfrm>
          <a:prstGeom prst="rect">
            <a:avLst/>
          </a:prstGeom>
        </p:spPr>
      </p:pic>
      <p:pic>
        <p:nvPicPr>
          <p:cNvPr id="7" name="Picture 6">
            <a:extLst>
              <a:ext uri="{FF2B5EF4-FFF2-40B4-BE49-F238E27FC236}">
                <a16:creationId xmlns:a16="http://schemas.microsoft.com/office/drawing/2014/main" id="{9F4E4FB5-D5AA-6CFD-AAEF-FE38AA8BC15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84528">
            <a:off x="8156460" y="2920778"/>
            <a:ext cx="2421836" cy="3124584"/>
          </a:xfrm>
          <a:prstGeom prst="rect">
            <a:avLst/>
          </a:prstGeom>
        </p:spPr>
      </p:pic>
      <p:pic>
        <p:nvPicPr>
          <p:cNvPr id="9" name="Picture 8">
            <a:extLst>
              <a:ext uri="{FF2B5EF4-FFF2-40B4-BE49-F238E27FC236}">
                <a16:creationId xmlns:a16="http://schemas.microsoft.com/office/drawing/2014/main" id="{EE8BF719-A623-0DDE-3FAE-97D4EEAAA27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50406" y="3429000"/>
            <a:ext cx="2394810" cy="3073712"/>
          </a:xfrm>
          <a:prstGeom prst="rect">
            <a:avLst/>
          </a:prstGeom>
        </p:spPr>
      </p:pic>
    </p:spTree>
    <p:extLst>
      <p:ext uri="{BB962C8B-B14F-4D97-AF65-F5344CB8AC3E}">
        <p14:creationId xmlns:p14="http://schemas.microsoft.com/office/powerpoint/2010/main" val="2051332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E8D72-08C7-9A95-FD96-4387EDEF2208}"/>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DCCE7BC-9496-3D6D-F94D-4AA7D0802D84}"/>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9DF35561-5874-A256-31D0-6E1C2363F42B}"/>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5E1F5986-BDA6-9A38-184A-A4259003E203}"/>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ED671F9-84AE-28F6-A423-369B37C7386A}"/>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QUESTIONS &amp; WRAP UP</a:t>
            </a:r>
          </a:p>
        </p:txBody>
      </p:sp>
      <p:sp>
        <p:nvSpPr>
          <p:cNvPr id="14" name="Right Triangle 13">
            <a:extLst>
              <a:ext uri="{FF2B5EF4-FFF2-40B4-BE49-F238E27FC236}">
                <a16:creationId xmlns:a16="http://schemas.microsoft.com/office/drawing/2014/main" id="{0958AA10-8D61-01E5-5F62-35BA3C749983}"/>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25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E39C-940F-46EE-BEE9-F7D396836277}"/>
              </a:ext>
            </a:extLst>
          </p:cNvPr>
          <p:cNvSpPr>
            <a:spLocks noGrp="1"/>
          </p:cNvSpPr>
          <p:nvPr>
            <p:ph type="title"/>
          </p:nvPr>
        </p:nvSpPr>
        <p:spPr/>
        <p:txBody>
          <a:bodyPr/>
          <a:lstStyle/>
          <a:p>
            <a:r>
              <a:rPr lang="en-US">
                <a:solidFill>
                  <a:srgbClr val="E3E24F"/>
                </a:solidFill>
              </a:rPr>
              <a:t>Questions &amp; Next Steps</a:t>
            </a:r>
          </a:p>
        </p:txBody>
      </p:sp>
      <p:sp>
        <p:nvSpPr>
          <p:cNvPr id="3" name="Text Placeholder 2">
            <a:extLst>
              <a:ext uri="{FF2B5EF4-FFF2-40B4-BE49-F238E27FC236}">
                <a16:creationId xmlns:a16="http://schemas.microsoft.com/office/drawing/2014/main" id="{86AFE3A9-6D9D-6256-D7A9-6469B3C2C16C}"/>
              </a:ext>
            </a:extLst>
          </p:cNvPr>
          <p:cNvSpPr>
            <a:spLocks noGrp="1"/>
          </p:cNvSpPr>
          <p:nvPr>
            <p:ph type="body" sz="quarter" idx="12"/>
          </p:nvPr>
        </p:nvSpPr>
        <p:spPr>
          <a:xfrm>
            <a:off x="651750" y="2255454"/>
            <a:ext cx="5355858" cy="4033586"/>
          </a:xfrm>
        </p:spPr>
        <p:txBody>
          <a:bodyPr/>
          <a:lstStyle/>
          <a:p>
            <a:pPr marL="0" indent="0">
              <a:buNone/>
            </a:pPr>
            <a:r>
              <a:rPr lang="en-US" sz="3200" b="1">
                <a:solidFill>
                  <a:srgbClr val="28708B"/>
                </a:solidFill>
              </a:rPr>
              <a:t>QUESTIONS?</a:t>
            </a:r>
          </a:p>
          <a:p>
            <a:pPr marL="0" indent="0">
              <a:buNone/>
            </a:pPr>
            <a:endParaRPr lang="en-US"/>
          </a:p>
          <a:p>
            <a:pPr marL="0" indent="0">
              <a:buNone/>
            </a:pPr>
            <a:r>
              <a:rPr lang="en-US" b="1">
                <a:solidFill>
                  <a:srgbClr val="28708B"/>
                </a:solidFill>
              </a:rPr>
              <a:t>NEXT STEPS</a:t>
            </a:r>
          </a:p>
          <a:p>
            <a:pPr>
              <a:buFont typeface="Wingdings" panose="05000000000000000000" pitchFamily="2" charset="2"/>
              <a:buChar char="q"/>
            </a:pPr>
            <a:r>
              <a:rPr lang="en-US"/>
              <a:t>Complete/return all forms </a:t>
            </a:r>
          </a:p>
          <a:p>
            <a:pPr>
              <a:buFont typeface="Wingdings" panose="05000000000000000000" pitchFamily="2" charset="2"/>
              <a:buChar char="q"/>
            </a:pPr>
            <a:r>
              <a:rPr lang="en-US"/>
              <a:t>Begin the Product or Service Research Assignment </a:t>
            </a:r>
          </a:p>
          <a:p>
            <a:pPr>
              <a:buFont typeface="Wingdings" panose="05000000000000000000" pitchFamily="2" charset="2"/>
              <a:buChar char="q"/>
            </a:pPr>
            <a:r>
              <a:rPr lang="en-US"/>
              <a:t>Complete the What’s Your Leadership Style? Quiz on JA Campus before the next session.</a:t>
            </a:r>
          </a:p>
        </p:txBody>
      </p:sp>
      <p:sp>
        <p:nvSpPr>
          <p:cNvPr id="6" name="Rectangle 5">
            <a:extLst>
              <a:ext uri="{FF2B5EF4-FFF2-40B4-BE49-F238E27FC236}">
                <a16:creationId xmlns:a16="http://schemas.microsoft.com/office/drawing/2014/main" id="{AC89029C-0084-5D44-5E30-9FA90A575FB1}"/>
              </a:ext>
              <a:ext uri="{C183D7F6-B498-43B3-948B-1728B52AA6E4}">
                <adec:decorative xmlns:adec="http://schemas.microsoft.com/office/drawing/2017/decorative" val="1"/>
              </a:ext>
            </a:extLst>
          </p:cNvPr>
          <p:cNvSpPr/>
          <p:nvPr/>
        </p:nvSpPr>
        <p:spPr>
          <a:xfrm>
            <a:off x="6540320" y="2095720"/>
            <a:ext cx="4734232" cy="4193320"/>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1E448408-0371-C229-9D77-5B96352FBE24}"/>
              </a:ext>
              <a:ext uri="{C183D7F6-B498-43B3-948B-1728B52AA6E4}">
                <adec:decorative xmlns:adec="http://schemas.microsoft.com/office/drawing/2017/decorative" val="1"/>
              </a:ext>
            </a:extLst>
          </p:cNvPr>
          <p:cNvSpPr/>
          <p:nvPr/>
        </p:nvSpPr>
        <p:spPr>
          <a:xfrm flipH="1">
            <a:off x="9137904" y="5303520"/>
            <a:ext cx="3054096" cy="1554480"/>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6A1C251-C762-DB3C-28E8-2128C0A0320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r="35530"/>
          <a:stretch>
            <a:fillRect/>
          </a:stretch>
        </p:blipFill>
        <p:spPr>
          <a:xfrm>
            <a:off x="6917431" y="2484054"/>
            <a:ext cx="4622819" cy="4033586"/>
          </a:xfrm>
          <a:prstGeom prst="rect">
            <a:avLst/>
          </a:prstGeom>
        </p:spPr>
      </p:pic>
      <p:pic>
        <p:nvPicPr>
          <p:cNvPr id="9" name="Picture 8">
            <a:extLst>
              <a:ext uri="{FF2B5EF4-FFF2-40B4-BE49-F238E27FC236}">
                <a16:creationId xmlns:a16="http://schemas.microsoft.com/office/drawing/2014/main" id="{6186390F-5CD4-BA96-E821-8ADF6B2D61DA}"/>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87212" y="1858365"/>
            <a:ext cx="2030219" cy="2030219"/>
          </a:xfrm>
          <a:prstGeom prst="rect">
            <a:avLst/>
          </a:prstGeom>
        </p:spPr>
      </p:pic>
      <p:pic>
        <p:nvPicPr>
          <p:cNvPr id="10" name="Picture 9">
            <a:extLst>
              <a:ext uri="{FF2B5EF4-FFF2-40B4-BE49-F238E27FC236}">
                <a16:creationId xmlns:a16="http://schemas.microsoft.com/office/drawing/2014/main" id="{59697529-E74C-5DAA-A47C-AD002F0F3DF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2326" y="1828270"/>
            <a:ext cx="1134105" cy="1134105"/>
          </a:xfrm>
          <a:prstGeom prst="rect">
            <a:avLst/>
          </a:prstGeom>
        </p:spPr>
      </p:pic>
    </p:spTree>
    <p:extLst>
      <p:ext uri="{BB962C8B-B14F-4D97-AF65-F5344CB8AC3E}">
        <p14:creationId xmlns:p14="http://schemas.microsoft.com/office/powerpoint/2010/main" val="374245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48E40-9620-8AED-D49C-F4EF3D56D63C}"/>
              </a:ext>
            </a:extLst>
          </p:cNvPr>
          <p:cNvSpPr>
            <a:spLocks noGrp="1"/>
          </p:cNvSpPr>
          <p:nvPr>
            <p:ph type="title"/>
          </p:nvPr>
        </p:nvSpPr>
        <p:spPr/>
        <p:txBody>
          <a:bodyPr/>
          <a:lstStyle/>
          <a:p>
            <a:r>
              <a:rPr lang="en-US">
                <a:solidFill>
                  <a:srgbClr val="E3E24F"/>
                </a:solidFill>
              </a:rPr>
              <a:t>JA Company Code of Ethics</a:t>
            </a:r>
          </a:p>
        </p:txBody>
      </p:sp>
      <p:sp>
        <p:nvSpPr>
          <p:cNvPr id="3" name="Text Placeholder 2">
            <a:extLst>
              <a:ext uri="{FF2B5EF4-FFF2-40B4-BE49-F238E27FC236}">
                <a16:creationId xmlns:a16="http://schemas.microsoft.com/office/drawing/2014/main" id="{88AA6018-72F4-E30F-9EA5-8D441252F2CF}"/>
              </a:ext>
            </a:extLst>
          </p:cNvPr>
          <p:cNvSpPr>
            <a:spLocks noGrp="1"/>
          </p:cNvSpPr>
          <p:nvPr>
            <p:ph type="body" sz="quarter" idx="12"/>
          </p:nvPr>
        </p:nvSpPr>
        <p:spPr>
          <a:xfrm>
            <a:off x="651750" y="2255454"/>
            <a:ext cx="5348712" cy="4033586"/>
          </a:xfrm>
        </p:spPr>
        <p:txBody>
          <a:bodyPr/>
          <a:lstStyle/>
          <a:p>
            <a:pPr marL="0" indent="0">
              <a:buNone/>
            </a:pPr>
            <a:r>
              <a:rPr lang="en-US" sz="3200" b="1"/>
              <a:t>WHAT ARE BUSINESS ETHICS?</a:t>
            </a:r>
          </a:p>
          <a:p>
            <a:pPr marL="0" indent="0">
              <a:buNone/>
            </a:pPr>
            <a:endParaRPr lang="en-US" b="1"/>
          </a:p>
          <a:p>
            <a:pPr marL="0" indent="0">
              <a:buNone/>
            </a:pPr>
            <a:r>
              <a:rPr lang="en-US" b="1"/>
              <a:t>The ability to make decisions that are not attached to financial gain alone. </a:t>
            </a:r>
          </a:p>
          <a:p>
            <a:pPr marL="0" indent="0">
              <a:buNone/>
            </a:pPr>
            <a:endParaRPr lang="en-US"/>
          </a:p>
        </p:txBody>
      </p:sp>
      <p:sp>
        <p:nvSpPr>
          <p:cNvPr id="6" name="Rectangle 5">
            <a:extLst>
              <a:ext uri="{FF2B5EF4-FFF2-40B4-BE49-F238E27FC236}">
                <a16:creationId xmlns:a16="http://schemas.microsoft.com/office/drawing/2014/main" id="{5C742E40-2FFD-4026-FE09-32E8DD30AE98}"/>
              </a:ext>
              <a:ext uri="{C183D7F6-B498-43B3-948B-1728B52AA6E4}">
                <adec:decorative xmlns:adec="http://schemas.microsoft.com/office/drawing/2017/decorative" val="1"/>
              </a:ext>
            </a:extLst>
          </p:cNvPr>
          <p:cNvSpPr/>
          <p:nvPr/>
        </p:nvSpPr>
        <p:spPr>
          <a:xfrm>
            <a:off x="6931152" y="2610633"/>
            <a:ext cx="5077968" cy="3560130"/>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72B1BA-B7A7-ACA0-D1A7-C41D84881995}"/>
              </a:ext>
              <a:ext uri="{C183D7F6-B498-43B3-948B-1728B52AA6E4}">
                <adec:decorative xmlns:adec="http://schemas.microsoft.com/office/drawing/2017/decorative" val="1"/>
              </a:ext>
            </a:extLst>
          </p:cNvPr>
          <p:cNvPicPr>
            <a:picLocks noChangeAspect="1"/>
          </p:cNvPicPr>
          <p:nvPr/>
        </p:nvPicPr>
        <p:blipFill>
          <a:blip r:embed="rId3"/>
          <a:srcRect t="2399" r="1710"/>
          <a:stretch>
            <a:fillRect/>
          </a:stretch>
        </p:blipFill>
        <p:spPr>
          <a:xfrm>
            <a:off x="6465336" y="2404872"/>
            <a:ext cx="5257272" cy="3474720"/>
          </a:xfrm>
          <a:prstGeom prst="rect">
            <a:avLst/>
          </a:prstGeom>
        </p:spPr>
      </p:pic>
    </p:spTree>
    <p:extLst>
      <p:ext uri="{BB962C8B-B14F-4D97-AF65-F5344CB8AC3E}">
        <p14:creationId xmlns:p14="http://schemas.microsoft.com/office/powerpoint/2010/main" val="386677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9DBFC-7724-1F7E-6601-2ED8FFA67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76944-AB92-E6FD-08B7-37763F3CC85E}"/>
              </a:ext>
            </a:extLst>
          </p:cNvPr>
          <p:cNvSpPr>
            <a:spLocks noGrp="1"/>
          </p:cNvSpPr>
          <p:nvPr>
            <p:ph type="title"/>
          </p:nvPr>
        </p:nvSpPr>
        <p:spPr/>
        <p:txBody>
          <a:bodyPr/>
          <a:lstStyle/>
          <a:p>
            <a:r>
              <a:rPr lang="en-US">
                <a:solidFill>
                  <a:srgbClr val="E3E24F"/>
                </a:solidFill>
              </a:rPr>
              <a:t>JA Company Code of Ethics</a:t>
            </a:r>
          </a:p>
        </p:txBody>
      </p:sp>
      <p:sp>
        <p:nvSpPr>
          <p:cNvPr id="3" name="Text Placeholder 2">
            <a:extLst>
              <a:ext uri="{FF2B5EF4-FFF2-40B4-BE49-F238E27FC236}">
                <a16:creationId xmlns:a16="http://schemas.microsoft.com/office/drawing/2014/main" id="{53A0F860-4B86-7234-C753-E5FD87CB965E}"/>
              </a:ext>
            </a:extLst>
          </p:cNvPr>
          <p:cNvSpPr>
            <a:spLocks noGrp="1"/>
          </p:cNvSpPr>
          <p:nvPr>
            <p:ph type="body" sz="quarter" idx="12"/>
          </p:nvPr>
        </p:nvSpPr>
        <p:spPr>
          <a:xfrm>
            <a:off x="651750" y="2255454"/>
            <a:ext cx="6892050" cy="4033586"/>
          </a:xfrm>
        </p:spPr>
        <p:txBody>
          <a:bodyPr/>
          <a:lstStyle/>
          <a:p>
            <a:pPr marL="0" indent="0">
              <a:buNone/>
            </a:pPr>
            <a:r>
              <a:rPr lang="en-US" sz="3200" b="1"/>
              <a:t>WHAT IS A CODE OF ETHICS?</a:t>
            </a:r>
          </a:p>
          <a:p>
            <a:pPr marL="0" indent="0">
              <a:buNone/>
            </a:pPr>
            <a:endParaRPr lang="en-US" b="1"/>
          </a:p>
          <a:p>
            <a:pPr marL="0" indent="0">
              <a:buNone/>
            </a:pPr>
            <a:r>
              <a:rPr lang="en-US" b="1"/>
              <a:t>A code of ethics and professional conduct outlines the ethical principles that govern decisions and behavior at a company or organization:</a:t>
            </a:r>
          </a:p>
          <a:p>
            <a:pPr marL="0" indent="0">
              <a:buNone/>
            </a:pPr>
            <a:endParaRPr lang="en-US" sz="1050" b="1"/>
          </a:p>
          <a:p>
            <a:r>
              <a:rPr lang="en-US" sz="1800"/>
              <a:t>How employees should behave</a:t>
            </a:r>
          </a:p>
          <a:p>
            <a:r>
              <a:rPr lang="en-US" sz="1800"/>
              <a:t>Following the law </a:t>
            </a:r>
          </a:p>
          <a:p>
            <a:r>
              <a:rPr lang="en-US" sz="1800"/>
              <a:t>How to report unethical conduct</a:t>
            </a:r>
          </a:p>
          <a:p>
            <a:r>
              <a:rPr lang="en-US" sz="1800"/>
              <a:t>Being environmentally conscious </a:t>
            </a:r>
          </a:p>
          <a:p>
            <a:r>
              <a:rPr lang="en-US" sz="1800"/>
              <a:t>Sourcing ethically made supplies</a:t>
            </a:r>
          </a:p>
          <a:p>
            <a:r>
              <a:rPr lang="en-US" sz="1800"/>
              <a:t>How to be inclusive and caring to all</a:t>
            </a:r>
          </a:p>
          <a:p>
            <a:pPr marL="0" indent="0">
              <a:buNone/>
            </a:pPr>
            <a:endParaRPr lang="en-US"/>
          </a:p>
          <a:p>
            <a:pPr marL="0" indent="0">
              <a:buNone/>
            </a:pPr>
            <a:endParaRPr lang="en-US"/>
          </a:p>
        </p:txBody>
      </p:sp>
      <p:pic>
        <p:nvPicPr>
          <p:cNvPr id="10" name="Picture 9">
            <a:extLst>
              <a:ext uri="{FF2B5EF4-FFF2-40B4-BE49-F238E27FC236}">
                <a16:creationId xmlns:a16="http://schemas.microsoft.com/office/drawing/2014/main" id="{BF7351B4-81F1-555A-7509-AF264F81DA9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735823" y="2255454"/>
            <a:ext cx="4115067" cy="4122377"/>
          </a:xfrm>
          <a:prstGeom prst="rect">
            <a:avLst/>
          </a:prstGeom>
        </p:spPr>
      </p:pic>
      <p:sp>
        <p:nvSpPr>
          <p:cNvPr id="12" name="Right Triangle 11">
            <a:extLst>
              <a:ext uri="{FF2B5EF4-FFF2-40B4-BE49-F238E27FC236}">
                <a16:creationId xmlns:a16="http://schemas.microsoft.com/office/drawing/2014/main" id="{6A9184D8-6483-1C80-36D9-8924CEDA1102}"/>
              </a:ext>
              <a:ext uri="{C183D7F6-B498-43B3-948B-1728B52AA6E4}">
                <adec:decorative xmlns:adec="http://schemas.microsoft.com/office/drawing/2017/decorative" val="1"/>
              </a:ext>
            </a:extLst>
          </p:cNvPr>
          <p:cNvSpPr/>
          <p:nvPr/>
        </p:nvSpPr>
        <p:spPr>
          <a:xfrm flipH="1">
            <a:off x="9137904" y="4654296"/>
            <a:ext cx="3054096" cy="220370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895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B5E22-76B7-F52F-8ACB-802B71314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8EA6BC-7668-D35D-5DAA-EA78AB407C88}"/>
              </a:ext>
            </a:extLst>
          </p:cNvPr>
          <p:cNvSpPr>
            <a:spLocks noGrp="1"/>
          </p:cNvSpPr>
          <p:nvPr>
            <p:ph type="title"/>
          </p:nvPr>
        </p:nvSpPr>
        <p:spPr/>
        <p:txBody>
          <a:bodyPr/>
          <a:lstStyle/>
          <a:p>
            <a:r>
              <a:rPr lang="en-US">
                <a:solidFill>
                  <a:srgbClr val="E3E24F"/>
                </a:solidFill>
              </a:rPr>
              <a:t>JA Company Code of Ethics</a:t>
            </a:r>
          </a:p>
        </p:txBody>
      </p:sp>
      <p:sp>
        <p:nvSpPr>
          <p:cNvPr id="3" name="Text Placeholder 2">
            <a:extLst>
              <a:ext uri="{FF2B5EF4-FFF2-40B4-BE49-F238E27FC236}">
                <a16:creationId xmlns:a16="http://schemas.microsoft.com/office/drawing/2014/main" id="{EDCBFDF2-D593-7575-8518-2F959A3C0788}"/>
              </a:ext>
            </a:extLst>
          </p:cNvPr>
          <p:cNvSpPr>
            <a:spLocks noGrp="1"/>
          </p:cNvSpPr>
          <p:nvPr>
            <p:ph type="body" sz="quarter" idx="12"/>
          </p:nvPr>
        </p:nvSpPr>
        <p:spPr>
          <a:xfrm>
            <a:off x="651750" y="2255454"/>
            <a:ext cx="6544578" cy="4033586"/>
          </a:xfrm>
        </p:spPr>
        <p:txBody>
          <a:bodyPr/>
          <a:lstStyle/>
          <a:p>
            <a:pPr marL="0" indent="0">
              <a:buNone/>
            </a:pPr>
            <a:r>
              <a:rPr lang="en-US" sz="3200" b="1"/>
              <a:t>TEST OF DISCLOSURE</a:t>
            </a:r>
          </a:p>
          <a:p>
            <a:pPr marL="0" indent="0">
              <a:buNone/>
            </a:pPr>
            <a:endParaRPr lang="en-US" b="1"/>
          </a:p>
          <a:p>
            <a:pPr marL="0" indent="0">
              <a:buNone/>
            </a:pPr>
            <a:r>
              <a:rPr lang="en-US" b="1"/>
              <a:t>A quick basic test to see if a decision is ethical or not.</a:t>
            </a:r>
          </a:p>
          <a:p>
            <a:pPr marL="0" indent="0">
              <a:buNone/>
            </a:pPr>
            <a:endParaRPr lang="en-US" b="1"/>
          </a:p>
          <a:p>
            <a:pPr marL="0" indent="0">
              <a:buNone/>
            </a:pPr>
            <a:r>
              <a:rPr lang="en-US"/>
              <a:t>Every JA Company should use this test to guide decisions.</a:t>
            </a:r>
          </a:p>
          <a:p>
            <a:pPr marL="0" indent="0">
              <a:buNone/>
            </a:pPr>
            <a:endParaRPr lang="en-US"/>
          </a:p>
          <a:p>
            <a:pPr marL="0" indent="0">
              <a:buNone/>
            </a:pPr>
            <a:r>
              <a:rPr lang="en-US" b="1"/>
              <a:t>Ask: </a:t>
            </a:r>
            <a:r>
              <a:rPr lang="en-US"/>
              <a:t>“How would we feel if </a:t>
            </a:r>
            <a:r>
              <a:rPr lang="en-US" i="1" u="sng"/>
              <a:t>everyone</a:t>
            </a:r>
            <a:r>
              <a:rPr lang="en-US"/>
              <a:t> knew about the decision we are making?”</a:t>
            </a:r>
          </a:p>
          <a:p>
            <a:pPr marL="0" indent="0">
              <a:buNone/>
            </a:pPr>
            <a:endParaRPr lang="en-US"/>
          </a:p>
        </p:txBody>
      </p:sp>
      <p:sp>
        <p:nvSpPr>
          <p:cNvPr id="6" name="Rectangle 5">
            <a:extLst>
              <a:ext uri="{FF2B5EF4-FFF2-40B4-BE49-F238E27FC236}">
                <a16:creationId xmlns:a16="http://schemas.microsoft.com/office/drawing/2014/main" id="{3AB2E918-F5CE-EBC2-0500-27950D27295E}"/>
              </a:ext>
              <a:ext uri="{C183D7F6-B498-43B3-948B-1728B52AA6E4}">
                <adec:decorative xmlns:adec="http://schemas.microsoft.com/office/drawing/2017/decorative" val="1"/>
              </a:ext>
            </a:extLst>
          </p:cNvPr>
          <p:cNvSpPr/>
          <p:nvPr/>
        </p:nvSpPr>
        <p:spPr>
          <a:xfrm>
            <a:off x="7910700" y="2528336"/>
            <a:ext cx="3556398" cy="4110207"/>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earing yellow">
            <a:extLst>
              <a:ext uri="{FF2B5EF4-FFF2-40B4-BE49-F238E27FC236}">
                <a16:creationId xmlns:a16="http://schemas.microsoft.com/office/drawing/2014/main" id="{B50422F8-4450-DC70-A77B-1CC41C215506}"/>
              </a:ext>
            </a:extLst>
          </p:cNvPr>
          <p:cNvPicPr>
            <a:picLocks noChangeAspect="1"/>
          </p:cNvPicPr>
          <p:nvPr/>
        </p:nvPicPr>
        <p:blipFill>
          <a:blip r:embed="rId3" cstate="screen">
            <a:duotone>
              <a:prstClr val="black"/>
              <a:srgbClr val="E3E24F">
                <a:tint val="45000"/>
                <a:satMod val="400000"/>
              </a:srgbClr>
            </a:duotone>
            <a:extLst>
              <a:ext uri="{28A0092B-C50C-407E-A947-70E740481C1C}">
                <a14:useLocalDpi xmlns:a14="http://schemas.microsoft.com/office/drawing/2010/main"/>
              </a:ext>
            </a:extLst>
          </a:blip>
          <a:srcRect r="46237"/>
          <a:stretch>
            <a:fillRect/>
          </a:stretch>
        </p:blipFill>
        <p:spPr>
          <a:xfrm>
            <a:off x="7626714" y="2020823"/>
            <a:ext cx="3556398" cy="4409973"/>
          </a:xfrm>
          <a:prstGeom prst="rect">
            <a:avLst/>
          </a:prstGeom>
        </p:spPr>
      </p:pic>
    </p:spTree>
    <p:extLst>
      <p:ext uri="{BB962C8B-B14F-4D97-AF65-F5344CB8AC3E}">
        <p14:creationId xmlns:p14="http://schemas.microsoft.com/office/powerpoint/2010/main" val="3308120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DD91C-4306-59F4-BADB-56A7BFDE8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9A40D-00BB-3467-5CC8-BBE980A814A8}"/>
              </a:ext>
            </a:extLst>
          </p:cNvPr>
          <p:cNvSpPr>
            <a:spLocks noGrp="1"/>
          </p:cNvSpPr>
          <p:nvPr>
            <p:ph type="title"/>
          </p:nvPr>
        </p:nvSpPr>
        <p:spPr/>
        <p:txBody>
          <a:bodyPr/>
          <a:lstStyle/>
          <a:p>
            <a:r>
              <a:rPr lang="en-US">
                <a:solidFill>
                  <a:srgbClr val="E3E24F"/>
                </a:solidFill>
              </a:rPr>
              <a:t>JA Company Code of Ethics</a:t>
            </a:r>
          </a:p>
        </p:txBody>
      </p:sp>
      <p:sp>
        <p:nvSpPr>
          <p:cNvPr id="3" name="Text Placeholder 2">
            <a:extLst>
              <a:ext uri="{FF2B5EF4-FFF2-40B4-BE49-F238E27FC236}">
                <a16:creationId xmlns:a16="http://schemas.microsoft.com/office/drawing/2014/main" id="{CEC287ED-767E-7CFA-3F23-4D26E33A2A90}"/>
              </a:ext>
            </a:extLst>
          </p:cNvPr>
          <p:cNvSpPr>
            <a:spLocks noGrp="1"/>
          </p:cNvSpPr>
          <p:nvPr>
            <p:ph type="body" sz="quarter" idx="12"/>
          </p:nvPr>
        </p:nvSpPr>
        <p:spPr>
          <a:xfrm>
            <a:off x="651750" y="2056446"/>
            <a:ext cx="6828042" cy="4033586"/>
          </a:xfrm>
        </p:spPr>
        <p:txBody>
          <a:bodyPr/>
          <a:lstStyle/>
          <a:p>
            <a:pPr marL="0" indent="0">
              <a:buNone/>
            </a:pPr>
            <a:r>
              <a:rPr lang="en-US" sz="3200" b="1"/>
              <a:t>HOW PLUS MODEL CAN GUIDE DECISION MAKING</a:t>
            </a:r>
          </a:p>
          <a:p>
            <a:pPr marL="0" indent="0">
              <a:buNone/>
            </a:pPr>
            <a:endParaRPr lang="en-US" sz="1200" b="1"/>
          </a:p>
          <a:p>
            <a:pPr marL="0" indent="0">
              <a:buNone/>
            </a:pPr>
            <a:r>
              <a:rPr lang="en-US" sz="1800" b="1"/>
              <a:t>P = Policies and Procedures </a:t>
            </a:r>
          </a:p>
          <a:p>
            <a:pPr marL="0" indent="0">
              <a:buNone/>
            </a:pPr>
            <a:r>
              <a:rPr lang="en-US" sz="1800"/>
              <a:t>Does this align with company polices? </a:t>
            </a:r>
          </a:p>
          <a:p>
            <a:pPr marL="0" indent="0">
              <a:buNone/>
            </a:pPr>
            <a:endParaRPr lang="en-US" sz="1800" b="1"/>
          </a:p>
          <a:p>
            <a:pPr marL="0" indent="0">
              <a:buNone/>
            </a:pPr>
            <a:r>
              <a:rPr lang="en-US" sz="1800" b="1"/>
              <a:t>L = Legal </a:t>
            </a:r>
          </a:p>
          <a:p>
            <a:pPr marL="0" indent="0">
              <a:buNone/>
            </a:pPr>
            <a:r>
              <a:rPr lang="en-US" sz="1800"/>
              <a:t>Does this decision violate any laws or regulations?</a:t>
            </a:r>
          </a:p>
          <a:p>
            <a:pPr marL="0" indent="0">
              <a:buNone/>
            </a:pPr>
            <a:endParaRPr lang="en-US" sz="1800" b="1"/>
          </a:p>
          <a:p>
            <a:pPr marL="0" indent="0">
              <a:buNone/>
            </a:pPr>
            <a:r>
              <a:rPr lang="en-US" sz="1800" b="1"/>
              <a:t>U = Universal </a:t>
            </a:r>
          </a:p>
          <a:p>
            <a:pPr marL="0" indent="0">
              <a:buNone/>
            </a:pPr>
            <a:r>
              <a:rPr lang="en-US" sz="1800"/>
              <a:t>Is this decision in line with core values and company culture? How does it relate to organizational values?</a:t>
            </a:r>
          </a:p>
          <a:p>
            <a:pPr marL="0" indent="0">
              <a:buNone/>
            </a:pPr>
            <a:endParaRPr lang="en-US" sz="1800" b="1"/>
          </a:p>
          <a:p>
            <a:pPr marL="0" indent="0">
              <a:buNone/>
            </a:pPr>
            <a:r>
              <a:rPr lang="en-US" sz="1800" b="1"/>
              <a:t>S = Self </a:t>
            </a:r>
          </a:p>
          <a:p>
            <a:pPr marL="0" indent="0">
              <a:buNone/>
            </a:pPr>
            <a:r>
              <a:rPr lang="en-US" sz="1800"/>
              <a:t>Does it meet my standards of fairness and honesty?</a:t>
            </a:r>
          </a:p>
        </p:txBody>
      </p:sp>
      <p:sp>
        <p:nvSpPr>
          <p:cNvPr id="6" name="Rectangle 5">
            <a:extLst>
              <a:ext uri="{FF2B5EF4-FFF2-40B4-BE49-F238E27FC236}">
                <a16:creationId xmlns:a16="http://schemas.microsoft.com/office/drawing/2014/main" id="{12197257-6222-352D-2379-6A6052F75E10}"/>
              </a:ext>
              <a:ext uri="{C183D7F6-B498-43B3-948B-1728B52AA6E4}">
                <adec:decorative xmlns:adec="http://schemas.microsoft.com/office/drawing/2017/decorative" val="1"/>
              </a:ext>
            </a:extLst>
          </p:cNvPr>
          <p:cNvSpPr/>
          <p:nvPr/>
        </p:nvSpPr>
        <p:spPr>
          <a:xfrm>
            <a:off x="8230740" y="2089722"/>
            <a:ext cx="3681110" cy="4293088"/>
          </a:xfrm>
          <a:prstGeom prst="rect">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alance scale with dollar signs on one side and ethics on the other. The dollar signs side of the balance scale has profit, shareholders wanting their money back, and cash to pay expenses and bills resting on it. The ethics side of the balance scale has policies and procedures, legal, universal, and self resting on it. ">
            <a:extLst>
              <a:ext uri="{FF2B5EF4-FFF2-40B4-BE49-F238E27FC236}">
                <a16:creationId xmlns:a16="http://schemas.microsoft.com/office/drawing/2014/main" id="{58107459-EA6D-9A96-5ACC-4471EECFBF1A}"/>
              </a:ext>
            </a:extLst>
          </p:cNvPr>
          <p:cNvPicPr>
            <a:picLocks noChangeAspect="1"/>
          </p:cNvPicPr>
          <p:nvPr/>
        </p:nvPicPr>
        <p:blipFill>
          <a:blip r:embed="rId3" cstate="screen">
            <a:extLst>
              <a:ext uri="{28A0092B-C50C-407E-A947-70E740481C1C}">
                <a14:useLocalDpi xmlns:a14="http://schemas.microsoft.com/office/drawing/2010/main"/>
              </a:ext>
            </a:extLst>
          </a:blip>
          <a:srcRect l="3633" r="4178"/>
          <a:stretch>
            <a:fillRect/>
          </a:stretch>
        </p:blipFill>
        <p:spPr>
          <a:xfrm>
            <a:off x="7950056" y="2347489"/>
            <a:ext cx="3681111" cy="4154127"/>
          </a:xfrm>
          <a:prstGeom prst="rect">
            <a:avLst/>
          </a:prstGeom>
          <a:ln w="57150">
            <a:solidFill>
              <a:srgbClr val="E3E24F"/>
            </a:solidFill>
          </a:ln>
        </p:spPr>
      </p:pic>
    </p:spTree>
    <p:extLst>
      <p:ext uri="{BB962C8B-B14F-4D97-AF65-F5344CB8AC3E}">
        <p14:creationId xmlns:p14="http://schemas.microsoft.com/office/powerpoint/2010/main" val="298866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08F47-77EB-79EE-BC2A-0935972360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1FE2F-75B7-AFFA-071F-295E2E62212B}"/>
              </a:ext>
            </a:extLst>
          </p:cNvPr>
          <p:cNvSpPr>
            <a:spLocks noGrp="1"/>
          </p:cNvSpPr>
          <p:nvPr>
            <p:ph type="title"/>
          </p:nvPr>
        </p:nvSpPr>
        <p:spPr/>
        <p:txBody>
          <a:bodyPr/>
          <a:lstStyle/>
          <a:p>
            <a:r>
              <a:rPr lang="en-US">
                <a:solidFill>
                  <a:srgbClr val="E3E24F"/>
                </a:solidFill>
              </a:rPr>
              <a:t>JA Company Code of Ethics</a:t>
            </a:r>
          </a:p>
        </p:txBody>
      </p:sp>
      <p:sp>
        <p:nvSpPr>
          <p:cNvPr id="3" name="Text Placeholder 2">
            <a:extLst>
              <a:ext uri="{FF2B5EF4-FFF2-40B4-BE49-F238E27FC236}">
                <a16:creationId xmlns:a16="http://schemas.microsoft.com/office/drawing/2014/main" id="{6ADE8D38-1085-B920-529A-E5250A8732FB}"/>
              </a:ext>
            </a:extLst>
          </p:cNvPr>
          <p:cNvSpPr>
            <a:spLocks noGrp="1"/>
          </p:cNvSpPr>
          <p:nvPr>
            <p:ph type="body" sz="quarter" idx="12"/>
          </p:nvPr>
        </p:nvSpPr>
        <p:spPr>
          <a:xfrm>
            <a:off x="651750" y="2255454"/>
            <a:ext cx="8945474" cy="4033586"/>
          </a:xfrm>
        </p:spPr>
        <p:txBody>
          <a:bodyPr/>
          <a:lstStyle/>
          <a:p>
            <a:pPr marL="0" indent="0">
              <a:buNone/>
            </a:pPr>
            <a:r>
              <a:rPr lang="en-US" sz="3200" b="1"/>
              <a:t>EXAMPLE: TIM HORTONS CODE OF ETHICS</a:t>
            </a:r>
          </a:p>
          <a:p>
            <a:pPr marL="0" indent="0">
              <a:buNone/>
            </a:pPr>
            <a:endParaRPr lang="en-US" sz="2000" b="1"/>
          </a:p>
          <a:p>
            <a:pPr marL="0" indent="0">
              <a:buNone/>
            </a:pPr>
            <a:endParaRPr lang="en-US" sz="2000" b="1"/>
          </a:p>
          <a:p>
            <a:pPr marL="0" indent="0">
              <a:buNone/>
            </a:pPr>
            <a:r>
              <a:rPr lang="en-US" b="1" i="1"/>
              <a:t>“It means being fair and ethical in our dealings with employees, restaurant owners, and customers. It means dealing with others with respect and fairness.”</a:t>
            </a:r>
          </a:p>
          <a:p>
            <a:pPr marL="0" indent="0">
              <a:buNone/>
            </a:pPr>
            <a:endParaRPr lang="en-US" sz="2000" b="1"/>
          </a:p>
          <a:p>
            <a:pPr marL="0" indent="0">
              <a:buNone/>
            </a:pPr>
            <a:endParaRPr lang="en-US" sz="2000" b="1"/>
          </a:p>
          <a:p>
            <a:pPr marL="0" indent="0">
              <a:buNone/>
            </a:pPr>
            <a:r>
              <a:rPr lang="en-US"/>
              <a:t>Tim Hortons believes that the principles of respect and fairness extend to our relationships with our business partners and suppliers </a:t>
            </a:r>
          </a:p>
        </p:txBody>
      </p:sp>
      <p:sp>
        <p:nvSpPr>
          <p:cNvPr id="7" name="Right Triangle 6">
            <a:extLst>
              <a:ext uri="{FF2B5EF4-FFF2-40B4-BE49-F238E27FC236}">
                <a16:creationId xmlns:a16="http://schemas.microsoft.com/office/drawing/2014/main" id="{FBF33D99-C947-E283-E26E-F153E44F54E3}"/>
              </a:ext>
              <a:ext uri="{C183D7F6-B498-43B3-948B-1728B52AA6E4}">
                <adec:decorative xmlns:adec="http://schemas.microsoft.com/office/drawing/2017/decorative" val="1"/>
              </a:ext>
            </a:extLst>
          </p:cNvPr>
          <p:cNvSpPr/>
          <p:nvPr/>
        </p:nvSpPr>
        <p:spPr>
          <a:xfrm flipH="1">
            <a:off x="9137904" y="4654296"/>
            <a:ext cx="3054096" cy="2203704"/>
          </a:xfrm>
          <a:prstGeom prst="rtTriangle">
            <a:avLst/>
          </a:prstGeom>
          <a:solidFill>
            <a:srgbClr val="00A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C9705E0-6130-B73D-D9CE-385D70FD124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675245">
            <a:off x="9543805" y="4085744"/>
            <a:ext cx="2441053" cy="2363297"/>
          </a:xfrm>
          <a:prstGeom prst="rect">
            <a:avLst/>
          </a:prstGeom>
        </p:spPr>
      </p:pic>
    </p:spTree>
    <p:extLst>
      <p:ext uri="{BB962C8B-B14F-4D97-AF65-F5344CB8AC3E}">
        <p14:creationId xmlns:p14="http://schemas.microsoft.com/office/powerpoint/2010/main" val="656097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B054A-8316-4284-0DCE-8A5552E3446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4FA28AE1-8ECC-E4DB-2813-35DB12975C1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l="-331" r="-140" b="15774"/>
          <a:stretch>
            <a:fillRect/>
          </a:stretch>
        </p:blipFill>
        <p:spPr>
          <a:xfrm>
            <a:off x="-82296" y="-4"/>
            <a:ext cx="12274296" cy="6858004"/>
          </a:xfrm>
          <a:prstGeom prst="rect">
            <a:avLst/>
          </a:prstGeom>
        </p:spPr>
      </p:pic>
      <p:pic>
        <p:nvPicPr>
          <p:cNvPr id="11" name="Picture 10">
            <a:extLst>
              <a:ext uri="{FF2B5EF4-FFF2-40B4-BE49-F238E27FC236}">
                <a16:creationId xmlns:a16="http://schemas.microsoft.com/office/drawing/2014/main" id="{3A83097C-D7DF-B1E0-B3EC-37D403DF3292}"/>
              </a:ext>
              <a:ext uri="{C183D7F6-B498-43B3-948B-1728B52AA6E4}">
                <adec:decorative xmlns:adec="http://schemas.microsoft.com/office/drawing/2017/decorative" val="1"/>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2625839" y="-2708148"/>
            <a:ext cx="6858000" cy="12274296"/>
          </a:xfrm>
          <a:prstGeom prst="rect">
            <a:avLst/>
          </a:prstGeom>
        </p:spPr>
      </p:pic>
      <p:sp>
        <p:nvSpPr>
          <p:cNvPr id="8" name="Right Triangle 7">
            <a:extLst>
              <a:ext uri="{FF2B5EF4-FFF2-40B4-BE49-F238E27FC236}">
                <a16:creationId xmlns:a16="http://schemas.microsoft.com/office/drawing/2014/main" id="{B8055535-5DA6-0D4E-BE25-564D29679A90}"/>
              </a:ext>
              <a:ext uri="{C183D7F6-B498-43B3-948B-1728B52AA6E4}">
                <adec:decorative xmlns:adec="http://schemas.microsoft.com/office/drawing/2017/decorative" val="1"/>
              </a:ext>
            </a:extLst>
          </p:cNvPr>
          <p:cNvSpPr/>
          <p:nvPr/>
        </p:nvSpPr>
        <p:spPr>
          <a:xfrm>
            <a:off x="0" y="4791456"/>
            <a:ext cx="1984248" cy="2066544"/>
          </a:xfrm>
          <a:prstGeom prst="rtTriangle">
            <a:avLst/>
          </a:prstGeom>
          <a:solidFill>
            <a:srgbClr val="008B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09C6A61-FDF8-9400-6CA0-0ADB5A63ACC1}"/>
              </a:ext>
            </a:extLst>
          </p:cNvPr>
          <p:cNvSpPr>
            <a:spLocks noGrp="1"/>
          </p:cNvSpPr>
          <p:nvPr>
            <p:ph type="title"/>
          </p:nvPr>
        </p:nvSpPr>
        <p:spPr>
          <a:xfrm>
            <a:off x="3334109" y="4550995"/>
            <a:ext cx="9190123" cy="1867586"/>
          </a:xfrm>
          <a:custGeom>
            <a:avLst/>
            <a:gdLst>
              <a:gd name="connsiteX0" fmla="*/ 0 w 9190123"/>
              <a:gd name="connsiteY0" fmla="*/ 0 h 1867586"/>
              <a:gd name="connsiteX1" fmla="*/ 380734 w 9190123"/>
              <a:gd name="connsiteY1" fmla="*/ 0 h 1867586"/>
              <a:gd name="connsiteX2" fmla="*/ 1220973 w 9190123"/>
              <a:gd name="connsiteY2" fmla="*/ 0 h 1867586"/>
              <a:gd name="connsiteX3" fmla="*/ 1693608 w 9190123"/>
              <a:gd name="connsiteY3" fmla="*/ 0 h 1867586"/>
              <a:gd name="connsiteX4" fmla="*/ 2350046 w 9190123"/>
              <a:gd name="connsiteY4" fmla="*/ 0 h 1867586"/>
              <a:gd name="connsiteX5" fmla="*/ 2730779 w 9190123"/>
              <a:gd name="connsiteY5" fmla="*/ 0 h 1867586"/>
              <a:gd name="connsiteX6" fmla="*/ 3295316 w 9190123"/>
              <a:gd name="connsiteY6" fmla="*/ 0 h 1867586"/>
              <a:gd name="connsiteX7" fmla="*/ 3859852 w 9190123"/>
              <a:gd name="connsiteY7" fmla="*/ 0 h 1867586"/>
              <a:gd name="connsiteX8" fmla="*/ 4332487 w 9190123"/>
              <a:gd name="connsiteY8" fmla="*/ 0 h 1867586"/>
              <a:gd name="connsiteX9" fmla="*/ 4805121 w 9190123"/>
              <a:gd name="connsiteY9" fmla="*/ 0 h 1867586"/>
              <a:gd name="connsiteX10" fmla="*/ 5553460 w 9190123"/>
              <a:gd name="connsiteY10" fmla="*/ 0 h 1867586"/>
              <a:gd name="connsiteX11" fmla="*/ 6117996 w 9190123"/>
              <a:gd name="connsiteY11" fmla="*/ 0 h 1867586"/>
              <a:gd name="connsiteX12" fmla="*/ 6958236 w 9190123"/>
              <a:gd name="connsiteY12" fmla="*/ 0 h 1867586"/>
              <a:gd name="connsiteX13" fmla="*/ 7706575 w 9190123"/>
              <a:gd name="connsiteY13" fmla="*/ 0 h 1867586"/>
              <a:gd name="connsiteX14" fmla="*/ 8546814 w 9190123"/>
              <a:gd name="connsiteY14" fmla="*/ 0 h 1867586"/>
              <a:gd name="connsiteX15" fmla="*/ 9190123 w 9190123"/>
              <a:gd name="connsiteY15" fmla="*/ 0 h 1867586"/>
              <a:gd name="connsiteX16" fmla="*/ 9190123 w 9190123"/>
              <a:gd name="connsiteY16" fmla="*/ 622529 h 1867586"/>
              <a:gd name="connsiteX17" fmla="*/ 9190123 w 9190123"/>
              <a:gd name="connsiteY17" fmla="*/ 1189030 h 1867586"/>
              <a:gd name="connsiteX18" fmla="*/ 9190123 w 9190123"/>
              <a:gd name="connsiteY18" fmla="*/ 1867586 h 1867586"/>
              <a:gd name="connsiteX19" fmla="*/ 8349883 w 9190123"/>
              <a:gd name="connsiteY19" fmla="*/ 1867586 h 1867586"/>
              <a:gd name="connsiteX20" fmla="*/ 7785347 w 9190123"/>
              <a:gd name="connsiteY20" fmla="*/ 1867586 h 1867586"/>
              <a:gd name="connsiteX21" fmla="*/ 7128910 w 9190123"/>
              <a:gd name="connsiteY21" fmla="*/ 1867586 h 1867586"/>
              <a:gd name="connsiteX22" fmla="*/ 6564374 w 9190123"/>
              <a:gd name="connsiteY22" fmla="*/ 1867586 h 1867586"/>
              <a:gd name="connsiteX23" fmla="*/ 5907936 w 9190123"/>
              <a:gd name="connsiteY23" fmla="*/ 1867586 h 1867586"/>
              <a:gd name="connsiteX24" fmla="*/ 5343400 w 9190123"/>
              <a:gd name="connsiteY24" fmla="*/ 1867586 h 1867586"/>
              <a:gd name="connsiteX25" fmla="*/ 4686963 w 9190123"/>
              <a:gd name="connsiteY25" fmla="*/ 1867586 h 1867586"/>
              <a:gd name="connsiteX26" fmla="*/ 4214328 w 9190123"/>
              <a:gd name="connsiteY26" fmla="*/ 1867586 h 1867586"/>
              <a:gd name="connsiteX27" fmla="*/ 3465989 w 9190123"/>
              <a:gd name="connsiteY27" fmla="*/ 1867586 h 1867586"/>
              <a:gd name="connsiteX28" fmla="*/ 2901453 w 9190123"/>
              <a:gd name="connsiteY28" fmla="*/ 1867586 h 1867586"/>
              <a:gd name="connsiteX29" fmla="*/ 2520719 w 9190123"/>
              <a:gd name="connsiteY29" fmla="*/ 1867586 h 1867586"/>
              <a:gd name="connsiteX30" fmla="*/ 1864282 w 9190123"/>
              <a:gd name="connsiteY30" fmla="*/ 1867586 h 1867586"/>
              <a:gd name="connsiteX31" fmla="*/ 1115944 w 9190123"/>
              <a:gd name="connsiteY31" fmla="*/ 1867586 h 1867586"/>
              <a:gd name="connsiteX32" fmla="*/ 735210 w 9190123"/>
              <a:gd name="connsiteY32" fmla="*/ 1867586 h 1867586"/>
              <a:gd name="connsiteX33" fmla="*/ 0 w 9190123"/>
              <a:gd name="connsiteY33" fmla="*/ 1867586 h 1867586"/>
              <a:gd name="connsiteX34" fmla="*/ 0 w 9190123"/>
              <a:gd name="connsiteY34" fmla="*/ 1301085 h 1867586"/>
              <a:gd name="connsiteX35" fmla="*/ 0 w 9190123"/>
              <a:gd name="connsiteY35" fmla="*/ 734584 h 1867586"/>
              <a:gd name="connsiteX36" fmla="*/ 0 w 9190123"/>
              <a:gd name="connsiteY36" fmla="*/ 0 h 18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190123" h="1867586" fill="none" extrusionOk="0">
                <a:moveTo>
                  <a:pt x="0" y="0"/>
                </a:moveTo>
                <a:cubicBezTo>
                  <a:pt x="157758" y="4136"/>
                  <a:pt x="270393" y="2"/>
                  <a:pt x="380734" y="0"/>
                </a:cubicBezTo>
                <a:cubicBezTo>
                  <a:pt x="491075" y="-2"/>
                  <a:pt x="810368" y="-41498"/>
                  <a:pt x="1220973" y="0"/>
                </a:cubicBezTo>
                <a:cubicBezTo>
                  <a:pt x="1631578" y="41498"/>
                  <a:pt x="1503217" y="-1349"/>
                  <a:pt x="1693608" y="0"/>
                </a:cubicBezTo>
                <a:cubicBezTo>
                  <a:pt x="1884000" y="1349"/>
                  <a:pt x="2042773" y="-23221"/>
                  <a:pt x="2350046" y="0"/>
                </a:cubicBezTo>
                <a:cubicBezTo>
                  <a:pt x="2657319" y="23221"/>
                  <a:pt x="2634638" y="-16615"/>
                  <a:pt x="2730779" y="0"/>
                </a:cubicBezTo>
                <a:cubicBezTo>
                  <a:pt x="2826920" y="16615"/>
                  <a:pt x="3162734" y="23175"/>
                  <a:pt x="3295316" y="0"/>
                </a:cubicBezTo>
                <a:cubicBezTo>
                  <a:pt x="3427898" y="-23175"/>
                  <a:pt x="3744807" y="27123"/>
                  <a:pt x="3859852" y="0"/>
                </a:cubicBezTo>
                <a:cubicBezTo>
                  <a:pt x="3974897" y="-27123"/>
                  <a:pt x="4156771" y="-19358"/>
                  <a:pt x="4332487" y="0"/>
                </a:cubicBezTo>
                <a:cubicBezTo>
                  <a:pt x="4508203" y="19358"/>
                  <a:pt x="4698387" y="-2744"/>
                  <a:pt x="4805121" y="0"/>
                </a:cubicBezTo>
                <a:cubicBezTo>
                  <a:pt x="4911855" y="2744"/>
                  <a:pt x="5300015" y="14242"/>
                  <a:pt x="5553460" y="0"/>
                </a:cubicBezTo>
                <a:cubicBezTo>
                  <a:pt x="5806905" y="-14242"/>
                  <a:pt x="5896339" y="-10474"/>
                  <a:pt x="6117996" y="0"/>
                </a:cubicBezTo>
                <a:cubicBezTo>
                  <a:pt x="6339653" y="10474"/>
                  <a:pt x="6684236" y="9570"/>
                  <a:pt x="6958236" y="0"/>
                </a:cubicBezTo>
                <a:cubicBezTo>
                  <a:pt x="7232236" y="-9570"/>
                  <a:pt x="7338571" y="24144"/>
                  <a:pt x="7706575" y="0"/>
                </a:cubicBezTo>
                <a:cubicBezTo>
                  <a:pt x="8074579" y="-24144"/>
                  <a:pt x="8301994" y="-37031"/>
                  <a:pt x="8546814" y="0"/>
                </a:cubicBezTo>
                <a:cubicBezTo>
                  <a:pt x="8791634" y="37031"/>
                  <a:pt x="8981553" y="-4141"/>
                  <a:pt x="9190123" y="0"/>
                </a:cubicBezTo>
                <a:cubicBezTo>
                  <a:pt x="9162060" y="222168"/>
                  <a:pt x="9191980" y="417801"/>
                  <a:pt x="9190123" y="622529"/>
                </a:cubicBezTo>
                <a:cubicBezTo>
                  <a:pt x="9188266" y="827257"/>
                  <a:pt x="9181357" y="906009"/>
                  <a:pt x="9190123" y="1189030"/>
                </a:cubicBezTo>
                <a:cubicBezTo>
                  <a:pt x="9198889" y="1472051"/>
                  <a:pt x="9220112" y="1687409"/>
                  <a:pt x="9190123" y="1867586"/>
                </a:cubicBezTo>
                <a:cubicBezTo>
                  <a:pt x="8968332" y="1830566"/>
                  <a:pt x="8709291" y="1844295"/>
                  <a:pt x="8349883" y="1867586"/>
                </a:cubicBezTo>
                <a:cubicBezTo>
                  <a:pt x="7990475" y="1890877"/>
                  <a:pt x="7973339" y="1863698"/>
                  <a:pt x="7785347" y="1867586"/>
                </a:cubicBezTo>
                <a:cubicBezTo>
                  <a:pt x="7597355" y="1871474"/>
                  <a:pt x="7380357" y="1861379"/>
                  <a:pt x="7128910" y="1867586"/>
                </a:cubicBezTo>
                <a:cubicBezTo>
                  <a:pt x="6877463" y="1873793"/>
                  <a:pt x="6784902" y="1871489"/>
                  <a:pt x="6564374" y="1867586"/>
                </a:cubicBezTo>
                <a:cubicBezTo>
                  <a:pt x="6343846" y="1863683"/>
                  <a:pt x="6218299" y="1876962"/>
                  <a:pt x="5907936" y="1867586"/>
                </a:cubicBezTo>
                <a:cubicBezTo>
                  <a:pt x="5597573" y="1858210"/>
                  <a:pt x="5568774" y="1872473"/>
                  <a:pt x="5343400" y="1867586"/>
                </a:cubicBezTo>
                <a:cubicBezTo>
                  <a:pt x="5118026" y="1862699"/>
                  <a:pt x="4989967" y="1856739"/>
                  <a:pt x="4686963" y="1867586"/>
                </a:cubicBezTo>
                <a:cubicBezTo>
                  <a:pt x="4383959" y="1878433"/>
                  <a:pt x="4399234" y="1873935"/>
                  <a:pt x="4214328" y="1867586"/>
                </a:cubicBezTo>
                <a:cubicBezTo>
                  <a:pt x="4029422" y="1861237"/>
                  <a:pt x="3789446" y="1843403"/>
                  <a:pt x="3465989" y="1867586"/>
                </a:cubicBezTo>
                <a:cubicBezTo>
                  <a:pt x="3142532" y="1891769"/>
                  <a:pt x="3024695" y="1840456"/>
                  <a:pt x="2901453" y="1867586"/>
                </a:cubicBezTo>
                <a:cubicBezTo>
                  <a:pt x="2778211" y="1894716"/>
                  <a:pt x="2687726" y="1854232"/>
                  <a:pt x="2520719" y="1867586"/>
                </a:cubicBezTo>
                <a:cubicBezTo>
                  <a:pt x="2353712" y="1880940"/>
                  <a:pt x="2040349" y="1843749"/>
                  <a:pt x="1864282" y="1867586"/>
                </a:cubicBezTo>
                <a:cubicBezTo>
                  <a:pt x="1688215" y="1891423"/>
                  <a:pt x="1309556" y="1887821"/>
                  <a:pt x="1115944" y="1867586"/>
                </a:cubicBezTo>
                <a:cubicBezTo>
                  <a:pt x="922332" y="1847351"/>
                  <a:pt x="894545" y="1884542"/>
                  <a:pt x="735210" y="1867586"/>
                </a:cubicBezTo>
                <a:cubicBezTo>
                  <a:pt x="575875" y="1850630"/>
                  <a:pt x="358079" y="1842663"/>
                  <a:pt x="0" y="1867586"/>
                </a:cubicBezTo>
                <a:cubicBezTo>
                  <a:pt x="-1122" y="1722455"/>
                  <a:pt x="21695" y="1547491"/>
                  <a:pt x="0" y="1301085"/>
                </a:cubicBezTo>
                <a:cubicBezTo>
                  <a:pt x="-21695" y="1054679"/>
                  <a:pt x="5411" y="897204"/>
                  <a:pt x="0" y="734584"/>
                </a:cubicBezTo>
                <a:cubicBezTo>
                  <a:pt x="-5411" y="571964"/>
                  <a:pt x="-33223" y="177663"/>
                  <a:pt x="0" y="0"/>
                </a:cubicBezTo>
                <a:close/>
              </a:path>
              <a:path w="9190123" h="1867586" stroke="0" extrusionOk="0">
                <a:moveTo>
                  <a:pt x="0" y="0"/>
                </a:moveTo>
                <a:cubicBezTo>
                  <a:pt x="171738" y="2516"/>
                  <a:pt x="576903" y="-10374"/>
                  <a:pt x="840240" y="0"/>
                </a:cubicBezTo>
                <a:cubicBezTo>
                  <a:pt x="1103577" y="10374"/>
                  <a:pt x="1330804" y="-33071"/>
                  <a:pt x="1588578" y="0"/>
                </a:cubicBezTo>
                <a:cubicBezTo>
                  <a:pt x="1846352" y="33071"/>
                  <a:pt x="2197917" y="-23789"/>
                  <a:pt x="2428818" y="0"/>
                </a:cubicBezTo>
                <a:cubicBezTo>
                  <a:pt x="2659719" y="23789"/>
                  <a:pt x="2856923" y="-2744"/>
                  <a:pt x="2993354" y="0"/>
                </a:cubicBezTo>
                <a:cubicBezTo>
                  <a:pt x="3129785" y="2744"/>
                  <a:pt x="3368862" y="20277"/>
                  <a:pt x="3649792" y="0"/>
                </a:cubicBezTo>
                <a:cubicBezTo>
                  <a:pt x="3930722" y="-20277"/>
                  <a:pt x="4109392" y="13039"/>
                  <a:pt x="4306229" y="0"/>
                </a:cubicBezTo>
                <a:cubicBezTo>
                  <a:pt x="4503066" y="-13039"/>
                  <a:pt x="4745079" y="4057"/>
                  <a:pt x="5146469" y="0"/>
                </a:cubicBezTo>
                <a:cubicBezTo>
                  <a:pt x="5547859" y="-4057"/>
                  <a:pt x="5553472" y="-23583"/>
                  <a:pt x="5711005" y="0"/>
                </a:cubicBezTo>
                <a:cubicBezTo>
                  <a:pt x="5868538" y="23583"/>
                  <a:pt x="5994401" y="285"/>
                  <a:pt x="6275541" y="0"/>
                </a:cubicBezTo>
                <a:cubicBezTo>
                  <a:pt x="6556681" y="-285"/>
                  <a:pt x="6621476" y="18879"/>
                  <a:pt x="6840077" y="0"/>
                </a:cubicBezTo>
                <a:cubicBezTo>
                  <a:pt x="7058678" y="-18879"/>
                  <a:pt x="7139026" y="-4514"/>
                  <a:pt x="7312712" y="0"/>
                </a:cubicBezTo>
                <a:cubicBezTo>
                  <a:pt x="7486398" y="4514"/>
                  <a:pt x="7643415" y="8456"/>
                  <a:pt x="7785347" y="0"/>
                </a:cubicBezTo>
                <a:cubicBezTo>
                  <a:pt x="7927280" y="-8456"/>
                  <a:pt x="8224815" y="33492"/>
                  <a:pt x="8533686" y="0"/>
                </a:cubicBezTo>
                <a:cubicBezTo>
                  <a:pt x="8842557" y="-33492"/>
                  <a:pt x="9041841" y="31905"/>
                  <a:pt x="9190123" y="0"/>
                </a:cubicBezTo>
                <a:cubicBezTo>
                  <a:pt x="9190935" y="209500"/>
                  <a:pt x="9182265" y="401774"/>
                  <a:pt x="9190123" y="641205"/>
                </a:cubicBezTo>
                <a:cubicBezTo>
                  <a:pt x="9197981" y="880636"/>
                  <a:pt x="9214653" y="1083183"/>
                  <a:pt x="9190123" y="1301085"/>
                </a:cubicBezTo>
                <a:cubicBezTo>
                  <a:pt x="9165593" y="1518987"/>
                  <a:pt x="9213546" y="1600203"/>
                  <a:pt x="9190123" y="1867586"/>
                </a:cubicBezTo>
                <a:cubicBezTo>
                  <a:pt x="9089746" y="1883451"/>
                  <a:pt x="8969599" y="1853037"/>
                  <a:pt x="8809389" y="1867586"/>
                </a:cubicBezTo>
                <a:cubicBezTo>
                  <a:pt x="8649179" y="1882135"/>
                  <a:pt x="8395450" y="1859386"/>
                  <a:pt x="8152952" y="1867586"/>
                </a:cubicBezTo>
                <a:cubicBezTo>
                  <a:pt x="7910454" y="1875786"/>
                  <a:pt x="7719413" y="1845500"/>
                  <a:pt x="7588416" y="1867586"/>
                </a:cubicBezTo>
                <a:cubicBezTo>
                  <a:pt x="7457419" y="1889672"/>
                  <a:pt x="7086558" y="1841096"/>
                  <a:pt x="6840077" y="1867586"/>
                </a:cubicBezTo>
                <a:cubicBezTo>
                  <a:pt x="6593596" y="1894076"/>
                  <a:pt x="6397932" y="1895920"/>
                  <a:pt x="6091739" y="1867586"/>
                </a:cubicBezTo>
                <a:cubicBezTo>
                  <a:pt x="5785546" y="1839252"/>
                  <a:pt x="5512415" y="1896645"/>
                  <a:pt x="5343400" y="1867586"/>
                </a:cubicBezTo>
                <a:cubicBezTo>
                  <a:pt x="5174385" y="1838527"/>
                  <a:pt x="5061506" y="1852515"/>
                  <a:pt x="4962666" y="1867586"/>
                </a:cubicBezTo>
                <a:cubicBezTo>
                  <a:pt x="4863826" y="1882657"/>
                  <a:pt x="4459972" y="1885852"/>
                  <a:pt x="4306229" y="1867586"/>
                </a:cubicBezTo>
                <a:cubicBezTo>
                  <a:pt x="4152486" y="1849320"/>
                  <a:pt x="4028083" y="1876875"/>
                  <a:pt x="3925495" y="1867586"/>
                </a:cubicBezTo>
                <a:cubicBezTo>
                  <a:pt x="3822907" y="1858297"/>
                  <a:pt x="3446873" y="1884660"/>
                  <a:pt x="3085256" y="1867586"/>
                </a:cubicBezTo>
                <a:cubicBezTo>
                  <a:pt x="2723639" y="1850512"/>
                  <a:pt x="2705556" y="1852723"/>
                  <a:pt x="2428818" y="1867586"/>
                </a:cubicBezTo>
                <a:cubicBezTo>
                  <a:pt x="2152080" y="1882449"/>
                  <a:pt x="2055462" y="1873288"/>
                  <a:pt x="1956183" y="1867586"/>
                </a:cubicBezTo>
                <a:cubicBezTo>
                  <a:pt x="1856905" y="1861884"/>
                  <a:pt x="1762855" y="1878819"/>
                  <a:pt x="1575450" y="1867586"/>
                </a:cubicBezTo>
                <a:cubicBezTo>
                  <a:pt x="1388045" y="1856353"/>
                  <a:pt x="1383562" y="1865208"/>
                  <a:pt x="1194716" y="1867586"/>
                </a:cubicBezTo>
                <a:cubicBezTo>
                  <a:pt x="1005870" y="1869964"/>
                  <a:pt x="442043" y="1808272"/>
                  <a:pt x="0" y="1867586"/>
                </a:cubicBezTo>
                <a:cubicBezTo>
                  <a:pt x="26387" y="1661673"/>
                  <a:pt x="-23406" y="1456788"/>
                  <a:pt x="0" y="1301085"/>
                </a:cubicBezTo>
                <a:cubicBezTo>
                  <a:pt x="23406" y="1145382"/>
                  <a:pt x="2034" y="926611"/>
                  <a:pt x="0" y="734584"/>
                </a:cubicBezTo>
                <a:cubicBezTo>
                  <a:pt x="-2034" y="542557"/>
                  <a:pt x="-2443" y="349895"/>
                  <a:pt x="0" y="0"/>
                </a:cubicBezTo>
                <a:close/>
              </a:path>
            </a:pathLst>
          </a:custGeom>
          <a:solidFill>
            <a:srgbClr val="22404D"/>
          </a:solidFill>
          <a:ln w="57150">
            <a:solidFill>
              <a:srgbClr val="E3E24F"/>
            </a:solidFill>
            <a:extLst>
              <a:ext uri="{C807C97D-BFC1-408E-A445-0C87EB9F89A2}">
                <ask:lineSketchStyleProps xmlns:ask="http://schemas.microsoft.com/office/drawing/2018/sketchyshapes" sd="2937989092">
                  <ask:type>
                    <ask:lineSketchFreehand/>
                  </ask:type>
                </ask:lineSketchStyleProps>
              </a:ext>
            </a:extLst>
          </a:ln>
        </p:spPr>
        <p:txBody>
          <a:bodyPr>
            <a:normAutofit/>
          </a:bodyPr>
          <a:lstStyle/>
          <a:p>
            <a:pPr algn="ctr"/>
            <a:r>
              <a:rPr lang="en-US">
                <a:solidFill>
                  <a:srgbClr val="E3E24F"/>
                </a:solidFill>
                <a:latin typeface="Arial Black" panose="020B0A04020102020204" pitchFamily="34" charset="0"/>
              </a:rPr>
              <a:t>OVERVIEW OF COMPANY PROGRAM</a:t>
            </a:r>
          </a:p>
        </p:txBody>
      </p:sp>
      <p:sp>
        <p:nvSpPr>
          <p:cNvPr id="14" name="Right Triangle 13">
            <a:extLst>
              <a:ext uri="{FF2B5EF4-FFF2-40B4-BE49-F238E27FC236}">
                <a16:creationId xmlns:a16="http://schemas.microsoft.com/office/drawing/2014/main" id="{562821DC-BA60-8848-EB62-FE62A295D872}"/>
              </a:ext>
              <a:ext uri="{C183D7F6-B498-43B3-948B-1728B52AA6E4}">
                <adec:decorative xmlns:adec="http://schemas.microsoft.com/office/drawing/2017/decorative" val="1"/>
              </a:ext>
            </a:extLst>
          </p:cNvPr>
          <p:cNvSpPr/>
          <p:nvPr/>
        </p:nvSpPr>
        <p:spPr>
          <a:xfrm flipH="1" flipV="1">
            <a:off x="4407408" y="-4"/>
            <a:ext cx="7784576" cy="1289308"/>
          </a:xfrm>
          <a:prstGeom prst="rtTriangle">
            <a:avLst/>
          </a:prstGeom>
          <a:solidFill>
            <a:srgbClr val="E3E2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71379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pptx" id="{6AD8B857-336D-4E8D-BC7C-FEEDDD3FE1AF}" vid="{4C29F5DE-EE7B-481A-9E7E-B6E095D12B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B4DF2A12880C0458825D038ABBB7F58" ma:contentTypeVersion="17" ma:contentTypeDescription="Create a new document." ma:contentTypeScope="" ma:versionID="b6960394eb55287e75adf76cdde8617f">
  <xsd:schema xmlns:xsd="http://www.w3.org/2001/XMLSchema" xmlns:xs="http://www.w3.org/2001/XMLSchema" xmlns:p="http://schemas.microsoft.com/office/2006/metadata/properties" xmlns:ns2="a0fd2e1f-501a-43c8-a1a2-4d38c648fafd" xmlns:ns3="eed5da6c-c118-4ccb-8b02-7ee5bd42a665" targetNamespace="http://schemas.microsoft.com/office/2006/metadata/properties" ma:root="true" ma:fieldsID="27559b170bb321dbe035b86d613197e2" ns2:_="" ns3:_="">
    <xsd:import namespace="a0fd2e1f-501a-43c8-a1a2-4d38c648fafd"/>
    <xsd:import namespace="eed5da6c-c118-4ccb-8b02-7ee5bd42a66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fd2e1f-501a-43c8-a1a2-4d38c648fa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ffa1762-d6be-446e-8996-7804568a715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d5da6c-c118-4ccb-8b02-7ee5bd42a66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84f2fe0-25e1-4677-a279-1b00b7d6bc0c}" ma:internalName="TaxCatchAll" ma:showField="CatchAllData" ma:web="eed5da6c-c118-4ccb-8b02-7ee5bd42a6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ed5da6c-c118-4ccb-8b02-7ee5bd42a665" xsi:nil="true"/>
    <lcf76f155ced4ddcb4097134ff3c332f xmlns="a0fd2e1f-501a-43c8-a1a2-4d38c648faf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AF7BE82-920F-4A23-A3D1-88EDD728484D}">
  <ds:schemaRefs>
    <ds:schemaRef ds:uri="http://schemas.microsoft.com/sharepoint/v3/contenttype/forms"/>
  </ds:schemaRefs>
</ds:datastoreItem>
</file>

<file path=customXml/itemProps2.xml><?xml version="1.0" encoding="utf-8"?>
<ds:datastoreItem xmlns:ds="http://schemas.openxmlformats.org/officeDocument/2006/customXml" ds:itemID="{419CF9E2-47C1-4059-8E34-883F5BF78086}">
  <ds:schemaRefs>
    <ds:schemaRef ds:uri="a0fd2e1f-501a-43c8-a1a2-4d38c648fafd"/>
    <ds:schemaRef ds:uri="eed5da6c-c118-4ccb-8b02-7ee5bd42a6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962E5D5-688E-4326-B1B3-1C6CC24B9D39}">
  <ds:schemaRefs>
    <ds:schemaRef ds:uri="a0fd2e1f-501a-43c8-a1a2-4d38c648fafd"/>
    <ds:schemaRef ds:uri="eed5da6c-c118-4ccb-8b02-7ee5bd42a66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Lesson 1</Template>
  <Application>Microsoft Office PowerPoint</Application>
  <PresentationFormat>Widescreen</PresentationFormat>
  <Slides>38</Slides>
  <Notes>31</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WEEK 1 AGENDA</vt:lpstr>
      <vt:lpstr>Admin &amp; housekeeping</vt:lpstr>
      <vt:lpstr>JA Campus</vt:lpstr>
      <vt:lpstr>JA Company Code of Ethics</vt:lpstr>
      <vt:lpstr>JA Company Code of Ethics</vt:lpstr>
      <vt:lpstr>JA Company Code of Ethics</vt:lpstr>
      <vt:lpstr>JA Company Code of Ethics</vt:lpstr>
      <vt:lpstr>JA Company Code of Ethics</vt:lpstr>
      <vt:lpstr>OVERVIEW OF COMPANY PROGRAM</vt:lpstr>
      <vt:lpstr>Expectations</vt:lpstr>
      <vt:lpstr>Program Benefits</vt:lpstr>
      <vt:lpstr>Program Benefits</vt:lpstr>
      <vt:lpstr>Product Inspiration</vt:lpstr>
      <vt:lpstr>Product Inspiration</vt:lpstr>
      <vt:lpstr>Product Inspiration</vt:lpstr>
      <vt:lpstr>Product Inspiration</vt:lpstr>
      <vt:lpstr>Product Inspiration</vt:lpstr>
      <vt:lpstr>Success Stories</vt:lpstr>
      <vt:lpstr>Success Stories</vt:lpstr>
      <vt:lpstr>PITCHING &amp;  BRAINSTORMING </vt:lpstr>
      <vt:lpstr>Brainstorming</vt:lpstr>
      <vt:lpstr>Ways to Brainstorm</vt:lpstr>
      <vt:lpstr>Overcoming Challenges</vt:lpstr>
      <vt:lpstr>Bag of Junk &amp; Pitching Activity</vt:lpstr>
      <vt:lpstr>PRODUCT &amp; SERVICE RESEARCH ASSIGNMENT</vt:lpstr>
      <vt:lpstr>Product &amp; Service Research Assignment</vt:lpstr>
      <vt:lpstr>Supply Chain &amp; Costs</vt:lpstr>
      <vt:lpstr>Provision Planning</vt:lpstr>
      <vt:lpstr>Corporate Social Responsibility</vt:lpstr>
      <vt:lpstr>Test of Disclosure </vt:lpstr>
      <vt:lpstr>Get Ready to Pitch!</vt:lpstr>
      <vt:lpstr>What Makes a Great Pitch?</vt:lpstr>
      <vt:lpstr>PRODUCT &amp; SERVICE GUIDELINES</vt:lpstr>
      <vt:lpstr>Product and Service Guidelines</vt:lpstr>
      <vt:lpstr>ENTREPRENEURIAL RESILIENCY MODULES</vt:lpstr>
      <vt:lpstr>Company Program Resiliency Modules</vt:lpstr>
      <vt:lpstr>QUESTIONS &amp; WRAP UP</vt:lpstr>
      <vt:lpstr>Questions &amp;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Pretzlaff</dc:creator>
  <cp:revision>4</cp:revision>
  <dcterms:created xsi:type="dcterms:W3CDTF">2025-07-08T15:05:21Z</dcterms:created>
  <dcterms:modified xsi:type="dcterms:W3CDTF">2026-01-15T05:15:13Z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0x010100EB4DF2A12880C0458825D038ABBB7F58</vt:lpwstr>
  </property>
  <property fmtid="{D5CDD505-2E9C-101B-9397-08002B2CF9AE}" pid="3" name="MediaServiceImageTags">
    <vt:lpwstr/>
  </property>
</Properties>
</file>